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34"/>
  </p:notesMasterIdLst>
  <p:sldIdLst>
    <p:sldId id="294" r:id="rId2"/>
    <p:sldId id="295" r:id="rId3"/>
    <p:sldId id="256" r:id="rId4"/>
    <p:sldId id="257" r:id="rId5"/>
    <p:sldId id="291" r:id="rId6"/>
    <p:sldId id="275" r:id="rId7"/>
    <p:sldId id="292" r:id="rId8"/>
    <p:sldId id="293" r:id="rId9"/>
    <p:sldId id="272" r:id="rId10"/>
    <p:sldId id="258" r:id="rId11"/>
    <p:sldId id="260" r:id="rId12"/>
    <p:sldId id="261" r:id="rId13"/>
    <p:sldId id="276" r:id="rId14"/>
    <p:sldId id="277" r:id="rId15"/>
    <p:sldId id="278" r:id="rId16"/>
    <p:sldId id="297" r:id="rId17"/>
    <p:sldId id="279" r:id="rId18"/>
    <p:sldId id="280" r:id="rId19"/>
    <p:sldId id="298" r:id="rId20"/>
    <p:sldId id="281" r:id="rId21"/>
    <p:sldId id="282" r:id="rId22"/>
    <p:sldId id="283" r:id="rId23"/>
    <p:sldId id="284" r:id="rId24"/>
    <p:sldId id="285" r:id="rId25"/>
    <p:sldId id="286" r:id="rId26"/>
    <p:sldId id="287" r:id="rId27"/>
    <p:sldId id="288" r:id="rId28"/>
    <p:sldId id="289" r:id="rId29"/>
    <p:sldId id="273" r:id="rId30"/>
    <p:sldId id="274" r:id="rId31"/>
    <p:sldId id="290"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99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62" autoAdjust="0"/>
    <p:restoredTop sz="94709" autoAdjust="0"/>
  </p:normalViewPr>
  <p:slideViewPr>
    <p:cSldViewPr>
      <p:cViewPr>
        <p:scale>
          <a:sx n="70" d="100"/>
          <a:sy n="70" d="100"/>
        </p:scale>
        <p:origin x="-111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D8619-3CBE-4820-9880-D2E7F644A17E}" type="datetimeFigureOut">
              <a:rPr lang="en-US" smtClean="0"/>
              <a:t>7/31/2017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D176-0E19-433A-BAC3-9A0B7CE462FD}" type="slidenum">
              <a:rPr lang="en-US" smtClean="0"/>
              <a:t>‹#›</a:t>
            </a:fld>
            <a:endParaRPr lang="en-US"/>
          </a:p>
        </p:txBody>
      </p:sp>
    </p:spTree>
    <p:extLst>
      <p:ext uri="{BB962C8B-B14F-4D97-AF65-F5344CB8AC3E}">
        <p14:creationId xmlns:p14="http://schemas.microsoft.com/office/powerpoint/2010/main" val="2036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D93909A-7137-46A8-96E8-F95F310F598A}" type="datetimeFigureOut">
              <a:rPr lang="en-US" smtClean="0"/>
              <a:pPr/>
              <a:t>7/31/2017</a:t>
            </a:fld>
            <a:endParaRPr lang="en-US"/>
          </a:p>
        </p:txBody>
      </p:sp>
      <p:sp>
        <p:nvSpPr>
          <p:cNvPr id="6" name="Slide Number Placeholder 5"/>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233" y="274639"/>
            <a:ext cx="1028968"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456128" y="277814"/>
            <a:ext cx="6859787"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D93909A-7137-46A8-96E8-F95F310F598A}" type="datetimeFigureOut">
              <a:rPr lang="en-US" smtClean="0"/>
              <a:pPr/>
              <a:t>7/31/2017</a:t>
            </a:fld>
            <a:endParaRPr lang="en-US"/>
          </a:p>
        </p:txBody>
      </p:sp>
      <p:sp>
        <p:nvSpPr>
          <p:cNvPr id="6" name="Slide Number Placeholder 5"/>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grpSp>
        <p:nvGrpSpPr>
          <p:cNvPr id="167" name="line" descr="Line graphic"/>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D93909A-7137-46A8-96E8-F95F310F598A}" type="datetimeFigureOut">
              <a:rPr lang="en-US" smtClean="0"/>
              <a:pPr/>
              <a:t>7/31/2017</a:t>
            </a:fld>
            <a:endParaRPr lang="en-US"/>
          </a:p>
        </p:txBody>
      </p:sp>
      <p:sp>
        <p:nvSpPr>
          <p:cNvPr id="6" name="Slide Number Placeholder 5"/>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2B9795-92DC-40DC-A1CA-9A4B349D7824}" type="datetimeFigureOut">
              <a:rPr lang="en-US" smtClean="0"/>
              <a:t>7/31/2017</a:t>
            </a:fld>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grpSp>
        <p:nvGrpSpPr>
          <p:cNvPr id="158" name="line" descr="Line graphic"/>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D93909A-7137-46A8-96E8-F95F310F598A}" type="datetimeFigureOut">
              <a:rPr lang="en-US" smtClean="0"/>
              <a:pPr/>
              <a:t>7/31/2017</a:t>
            </a:fld>
            <a:endParaRPr lang="en-US"/>
          </a:p>
        </p:txBody>
      </p:sp>
      <p:sp>
        <p:nvSpPr>
          <p:cNvPr id="7" name="Slide Number Placeholder 6"/>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D93909A-7137-46A8-96E8-F95F310F598A}" type="datetimeFigureOut">
              <a:rPr lang="en-US" smtClean="0"/>
              <a:pPr/>
              <a:t>7/31/2017</a:t>
            </a:fld>
            <a:endParaRPr lang="en-US"/>
          </a:p>
        </p:txBody>
      </p:sp>
      <p:sp>
        <p:nvSpPr>
          <p:cNvPr id="9" name="Slide Number Placeholder 8"/>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0D93909A-7137-46A8-96E8-F95F310F598A}" type="datetimeFigureOut">
              <a:rPr lang="en-US" smtClean="0"/>
              <a:pPr/>
              <a:t>7/31/2017</a:t>
            </a:fld>
            <a:endParaRPr lang="en-US"/>
          </a:p>
        </p:txBody>
      </p:sp>
      <p:sp>
        <p:nvSpPr>
          <p:cNvPr id="5" name="Slide Number Placeholder 4"/>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0D93909A-7137-46A8-96E8-F95F310F598A}" type="datetimeFigureOut">
              <a:rPr lang="en-US" smtClean="0"/>
              <a:pPr/>
              <a:t>7/31/2017</a:t>
            </a:fld>
            <a:endParaRPr lang="en-US"/>
          </a:p>
        </p:txBody>
      </p:sp>
      <p:sp>
        <p:nvSpPr>
          <p:cNvPr id="4" name="Slide Number Placeholder 3"/>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D93909A-7137-46A8-96E8-F95F310F598A}" type="datetimeFigureOut">
              <a:rPr lang="en-US" smtClean="0"/>
              <a:pPr/>
              <a:t>7/31/2017</a:t>
            </a:fld>
            <a:endParaRPr lang="en-US"/>
          </a:p>
        </p:txBody>
      </p:sp>
      <p:sp>
        <p:nvSpPr>
          <p:cNvPr id="7" name="Slide Number Placeholder 6"/>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D93909A-7137-46A8-96E8-F95F310F598A}" type="datetimeFigureOut">
              <a:rPr lang="en-US" smtClean="0"/>
              <a:pPr/>
              <a:t>7/31/2017</a:t>
            </a:fld>
            <a:endParaRPr lang="en-US"/>
          </a:p>
        </p:txBody>
      </p:sp>
      <p:sp>
        <p:nvSpPr>
          <p:cNvPr id="7" name="Slide Number Placeholder 6"/>
          <p:cNvSpPr>
            <a:spLocks noGrp="1"/>
          </p:cNvSpPr>
          <p:nvPr>
            <p:ph type="sldNum" sz="quarter" idx="12"/>
          </p:nvPr>
        </p:nvSpPr>
        <p:spPr/>
        <p:txBody>
          <a:bodyPr/>
          <a:lstStyle/>
          <a:p>
            <a:fld id="{C1259503-39ED-4A6C-B9D6-42636E6BE014}" type="slidenum">
              <a:rPr lang="en-US" smtClean="0"/>
              <a:pPr/>
              <a:t>‹#›</a:t>
            </a:fld>
            <a:endParaRPr lang="en-US"/>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0D93909A-7137-46A8-96E8-F95F310F598A}" type="datetimeFigureOut">
              <a:rPr lang="en-US" smtClean="0"/>
              <a:pPr/>
              <a:t>7/31/2017</a:t>
            </a:fld>
            <a:endParaRPr lang="en-US"/>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C1259503-39ED-4A6C-B9D6-42636E6BE014}"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smtClean="0"/>
              <a:t>The Sociological Perspective</a:t>
            </a:r>
            <a:endParaRPr lang="en-US" dirty="0"/>
          </a:p>
        </p:txBody>
      </p:sp>
      <p:sp>
        <p:nvSpPr>
          <p:cNvPr id="2" name="Content Placeholder 1"/>
          <p:cNvSpPr>
            <a:spLocks noGrp="1"/>
          </p:cNvSpPr>
          <p:nvPr>
            <p:ph idx="1"/>
          </p:nvPr>
        </p:nvSpPr>
        <p:spPr>
          <a:xfrm>
            <a:off x="838200" y="1828800"/>
            <a:ext cx="7467600" cy="4343400"/>
          </a:xfrm>
        </p:spPr>
        <p:style>
          <a:lnRef idx="1">
            <a:schemeClr val="accent1"/>
          </a:lnRef>
          <a:fillRef idx="2">
            <a:schemeClr val="accent1"/>
          </a:fillRef>
          <a:effectRef idx="1">
            <a:schemeClr val="accent1"/>
          </a:effectRef>
          <a:fontRef idx="minor">
            <a:schemeClr val="dk1"/>
          </a:fontRef>
        </p:style>
        <p:txBody>
          <a:bodyPr/>
          <a:lstStyle/>
          <a:p>
            <a:r>
              <a:rPr lang="en-US" sz="2600" dirty="0" smtClean="0"/>
              <a:t>One of the major goals of this perspective is to identify underlying, recurring patterns of influences on social behavior. </a:t>
            </a:r>
            <a:r>
              <a:rPr lang="en-US" sz="2600" b="1" u="sng" dirty="0" smtClean="0"/>
              <a:t>The sociological perspective goes beyond identifying patterns of social behavior; it also attempts to provide explanations for such patterns.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9600"/>
            <a:ext cx="3340202"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70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774185" cy="1219200"/>
          </a:xfrm>
        </p:spPr>
        <p:txBody>
          <a:bodyPr>
            <a:normAutofit/>
          </a:bodyPr>
          <a:lstStyle/>
          <a:p>
            <a:pPr lvl="0"/>
            <a:r>
              <a:rPr sz="3000" dirty="0" smtClean="0"/>
              <a:t>Distinctive Characteristics of Sociology</a:t>
            </a:r>
            <a:endParaRPr lang="en-US" sz="3000" dirty="0"/>
          </a:p>
        </p:txBody>
      </p:sp>
      <p:sp>
        <p:nvSpPr>
          <p:cNvPr id="2" name="Content Placeholder 1"/>
          <p:cNvSpPr>
            <a:spLocks noGrp="1"/>
          </p:cNvSpPr>
          <p:nvPr>
            <p:ph idx="1"/>
          </p:nvPr>
        </p:nvSpPr>
        <p:spPr>
          <a:xfrm>
            <a:off x="457200" y="1828800"/>
            <a:ext cx="8153400" cy="4572000"/>
          </a:xfrm>
        </p:spPr>
        <p:style>
          <a:lnRef idx="1">
            <a:schemeClr val="accent1"/>
          </a:lnRef>
          <a:fillRef idx="2">
            <a:schemeClr val="accent1"/>
          </a:fillRef>
          <a:effectRef idx="1">
            <a:schemeClr val="accent1"/>
          </a:effectRef>
          <a:fontRef idx="minor">
            <a:schemeClr val="dk1"/>
          </a:fontRef>
        </p:style>
        <p:txBody>
          <a:bodyPr>
            <a:normAutofit/>
          </a:bodyPr>
          <a:lstStyle/>
          <a:p>
            <a:pPr marL="514350" lvl="0" indent="-514350">
              <a:buFont typeface="+mj-lt"/>
              <a:buAutoNum type="arabicPeriod"/>
            </a:pPr>
            <a:r>
              <a:rPr lang="en-US" sz="2600" b="1" u="sng" dirty="0" smtClean="0"/>
              <a:t>Pure science</a:t>
            </a:r>
            <a:r>
              <a:rPr lang="en-US" sz="2600" b="1" dirty="0" smtClean="0"/>
              <a:t>.</a:t>
            </a:r>
            <a:r>
              <a:rPr lang="en-US" sz="2600" dirty="0" smtClean="0"/>
              <a:t> As a pure science, </a:t>
            </a:r>
            <a:r>
              <a:rPr lang="en-US" sz="2600" b="1" u="sng" dirty="0" smtClean="0"/>
              <a:t>it aims to provide knowledge about human society,</a:t>
            </a:r>
            <a:r>
              <a:rPr lang="en-US" sz="2600" dirty="0" smtClean="0"/>
              <a:t> not the utilization of that knowledge.</a:t>
            </a:r>
          </a:p>
          <a:p>
            <a:pPr marL="514350" lvl="0" indent="-514350">
              <a:buFont typeface="+mj-lt"/>
              <a:buAutoNum type="arabicPeriod"/>
            </a:pPr>
            <a:r>
              <a:rPr lang="en-US" sz="2600" b="1" u="sng" dirty="0" smtClean="0"/>
              <a:t>Categorical discipline</a:t>
            </a:r>
            <a:r>
              <a:rPr lang="en-US" sz="2600" b="1" dirty="0" smtClean="0"/>
              <a:t>.</a:t>
            </a:r>
            <a:r>
              <a:rPr lang="en-US" sz="2600" dirty="0" smtClean="0"/>
              <a:t> As</a:t>
            </a:r>
            <a:r>
              <a:rPr lang="en-US" sz="2600" b="1" dirty="0" smtClean="0"/>
              <a:t> </a:t>
            </a:r>
            <a:r>
              <a:rPr lang="en-US" sz="2600" dirty="0" smtClean="0"/>
              <a:t>categorical discipline, it is a body </a:t>
            </a:r>
            <a:r>
              <a:rPr lang="en-US" sz="2600" b="1" u="sng" dirty="0" smtClean="0"/>
              <a:t>of knowledge about human society</a:t>
            </a:r>
            <a:r>
              <a:rPr lang="en-US" sz="2600" dirty="0" smtClean="0"/>
              <a:t>, and not a system of ideas and values. </a:t>
            </a:r>
          </a:p>
          <a:p>
            <a:pPr marL="514350" indent="-514350">
              <a:buFont typeface="+mj-lt"/>
              <a:buAutoNum type="arabicPeriod"/>
            </a:pPr>
            <a:r>
              <a:rPr lang="en-US" sz="2600" b="1" u="sng" dirty="0" smtClean="0"/>
              <a:t>Synthesizing science</a:t>
            </a:r>
            <a:r>
              <a:rPr lang="en-US" sz="2600" b="1" dirty="0" smtClean="0"/>
              <a:t>.</a:t>
            </a:r>
            <a:r>
              <a:rPr lang="en-US" sz="2600" dirty="0" smtClean="0"/>
              <a:t> As</a:t>
            </a:r>
            <a:r>
              <a:rPr lang="en-US" sz="2600" b="1" dirty="0" smtClean="0"/>
              <a:t> </a:t>
            </a:r>
            <a:r>
              <a:rPr lang="en-US" sz="2600" dirty="0" smtClean="0"/>
              <a:t>synthesizing science, it tends to come up with certain generalizations </a:t>
            </a:r>
            <a:r>
              <a:rPr lang="en-US" sz="2600" b="1" u="sng" dirty="0" smtClean="0"/>
              <a:t>about human interaction and association, about the nature, form, content and structure of human groups and societies</a:t>
            </a:r>
            <a:endParaRPr lang="en-US" sz="2600" b="1" u="sn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191" y="76200"/>
            <a:ext cx="228599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92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par>
                          <p:cTn id="15" fill="hold">
                            <p:stCondLst>
                              <p:cond delay="11200"/>
                            </p:stCondLst>
                            <p:childTnLst>
                              <p:par>
                                <p:cTn id="16" presetID="22" presetClass="entr" presetSubtype="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up)">
                                      <p:cBhvr>
                                        <p:cTn id="18" dur="2000"/>
                                        <p:tgtEl>
                                          <p:spTgt spid="2">
                                            <p:txEl>
                                              <p:pRg st="1" end="1"/>
                                            </p:txEl>
                                          </p:spTgt>
                                        </p:tgtEl>
                                      </p:cBhvr>
                                    </p:animEffect>
                                  </p:childTnLst>
                                </p:cTn>
                              </p:par>
                            </p:childTnLst>
                          </p:cTn>
                        </p:par>
                        <p:par>
                          <p:cTn id="19" fill="hold">
                            <p:stCondLst>
                              <p:cond delay="13200"/>
                            </p:stCondLst>
                            <p:childTnLst>
                              <p:par>
                                <p:cTn id="20" presetID="22" presetClass="entr" presetSubtype="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7621785" cy="1020762"/>
          </a:xfrm>
        </p:spPr>
        <p:txBody>
          <a:bodyPr>
            <a:normAutofit/>
          </a:bodyPr>
          <a:lstStyle/>
          <a:p>
            <a:r>
              <a:rPr dirty="0" smtClean="0"/>
              <a:t>Sociological Approaches,</a:t>
            </a:r>
            <a:r>
              <a:rPr lang="en-US" dirty="0" smtClean="0"/>
              <a:t/>
            </a:r>
            <a:br>
              <a:rPr lang="en-US" dirty="0" smtClean="0"/>
            </a:br>
            <a:r>
              <a:rPr dirty="0" smtClean="0"/>
              <a:t> Methods, and Research</a:t>
            </a:r>
            <a:endParaRPr lang="en-US" dirty="0"/>
          </a:p>
        </p:txBody>
      </p:sp>
      <p:sp>
        <p:nvSpPr>
          <p:cNvPr id="2" name="Content Placeholder 1"/>
          <p:cNvSpPr>
            <a:spLocks noGrp="1"/>
          </p:cNvSpPr>
          <p:nvPr>
            <p:ph idx="1"/>
          </p:nvPr>
        </p:nvSpPr>
        <p:spPr>
          <a:xfrm>
            <a:off x="533400" y="1730542"/>
            <a:ext cx="8229600" cy="4822658"/>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Sociology started when people first began to make </a:t>
            </a:r>
            <a:r>
              <a:rPr lang="en-US" b="1" u="sng" dirty="0" smtClean="0"/>
              <a:t>observations about each other’s behavior</a:t>
            </a:r>
            <a:r>
              <a:rPr lang="en-US" dirty="0" smtClean="0"/>
              <a:t>. </a:t>
            </a:r>
          </a:p>
          <a:p>
            <a:r>
              <a:rPr lang="en-US" dirty="0" smtClean="0"/>
              <a:t>Sociology as a science is a </a:t>
            </a:r>
            <a:r>
              <a:rPr lang="en-US" b="1" u="sng" dirty="0" smtClean="0"/>
              <a:t>body of organized, verified knowledge </a:t>
            </a:r>
            <a:r>
              <a:rPr lang="en-US" dirty="0" smtClean="0"/>
              <a:t>which has been secured through scientific investigation. </a:t>
            </a:r>
          </a:p>
          <a:p>
            <a:r>
              <a:rPr lang="en-US" dirty="0" smtClean="0"/>
              <a:t>Sociology, as a science, </a:t>
            </a:r>
            <a:r>
              <a:rPr lang="en-US" b="1" u="sng" dirty="0" smtClean="0"/>
              <a:t>rejects myth, hearsay, folklore, and wishful thinking </a:t>
            </a:r>
            <a:r>
              <a:rPr lang="en-US" dirty="0" smtClean="0"/>
              <a:t>and bases its inclusion on empirical </a:t>
            </a:r>
            <a:r>
              <a:rPr lang="en-US" b="1" dirty="0" smtClean="0"/>
              <a:t>(experimental)</a:t>
            </a:r>
            <a:r>
              <a:rPr lang="en-US" dirty="0" smtClean="0"/>
              <a:t> evidence. </a:t>
            </a:r>
          </a:p>
          <a:p>
            <a:r>
              <a:rPr lang="en-US" dirty="0" smtClean="0"/>
              <a:t>All natural phenomena can be studied scientifically, if we use the scientific approaches</a:t>
            </a:r>
            <a:r>
              <a:rPr lang="en-US" b="1" dirty="0" smtClean="0"/>
              <a:t>. Any kind of behavior affecting the environment can be a subject for scientific approaches.</a:t>
            </a:r>
            <a:r>
              <a:rPr lang="en-US" dirty="0" smtClean="0"/>
              <a:t> </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76200"/>
            <a:ext cx="2095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102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par>
                          <p:cTn id="15" fill="hold">
                            <p:stCondLst>
                              <p:cond delay="12200"/>
                            </p:stCondLst>
                            <p:childTnLst>
                              <p:par>
                                <p:cTn id="16" presetID="22" presetClass="entr" presetSubtype="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up)">
                                      <p:cBhvr>
                                        <p:cTn id="18" dur="2000"/>
                                        <p:tgtEl>
                                          <p:spTgt spid="2">
                                            <p:txEl>
                                              <p:pRg st="1" end="1"/>
                                            </p:txEl>
                                          </p:spTgt>
                                        </p:tgtEl>
                                      </p:cBhvr>
                                    </p:animEffect>
                                  </p:childTnLst>
                                </p:cTn>
                              </p:par>
                            </p:childTnLst>
                          </p:cTn>
                        </p:par>
                        <p:par>
                          <p:cTn id="19" fill="hold">
                            <p:stCondLst>
                              <p:cond delay="14200"/>
                            </p:stCondLst>
                            <p:childTnLst>
                              <p:par>
                                <p:cTn id="20" presetID="22" presetClass="entr" presetSubtype="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2000"/>
                                        <p:tgtEl>
                                          <p:spTgt spid="2">
                                            <p:txEl>
                                              <p:pRg st="2" end="2"/>
                                            </p:txEl>
                                          </p:spTgt>
                                        </p:tgtEl>
                                      </p:cBhvr>
                                    </p:animEffect>
                                  </p:childTnLst>
                                </p:cTn>
                              </p:par>
                            </p:childTnLst>
                          </p:cTn>
                        </p:par>
                        <p:par>
                          <p:cTn id="23" fill="hold">
                            <p:stCondLst>
                              <p:cond delay="16200"/>
                            </p:stCondLst>
                            <p:childTnLst>
                              <p:par>
                                <p:cTn id="24" presetID="22" presetClass="entr" presetSubtype="1"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up)">
                                      <p:cBhvr>
                                        <p:cTn id="2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392293" cy="1020762"/>
          </a:xfrm>
        </p:spPr>
        <p:txBody>
          <a:bodyPr/>
          <a:lstStyle/>
          <a:p>
            <a:r>
              <a:rPr lang="en-US" dirty="0" smtClean="0"/>
              <a:t>Importance of sociology</a:t>
            </a:r>
            <a:endParaRPr lang="en-US" dirty="0"/>
          </a:p>
        </p:txBody>
      </p:sp>
      <p:sp>
        <p:nvSpPr>
          <p:cNvPr id="3" name="Content Placeholder 2"/>
          <p:cNvSpPr>
            <a:spLocks noGrp="1"/>
          </p:cNvSpPr>
          <p:nvPr>
            <p:ph idx="1"/>
          </p:nvPr>
        </p:nvSpPr>
        <p:spPr>
          <a:xfrm>
            <a:off x="533400" y="1905000"/>
            <a:ext cx="8153400" cy="4572000"/>
          </a:xfrm>
          <a:solidFill>
            <a:srgbClr val="66CCFF"/>
          </a:solidFill>
        </p:spPr>
        <p:txBody>
          <a:bodyPr>
            <a:normAutofit/>
          </a:bodyPr>
          <a:lstStyle/>
          <a:p>
            <a:pPr>
              <a:buNone/>
              <a:defRPr/>
            </a:pPr>
            <a:r>
              <a:rPr lang="en-US" dirty="0">
                <a:solidFill>
                  <a:schemeClr val="bg1"/>
                </a:solidFill>
              </a:rPr>
              <a:t>1. Factual information from research will better understand our society and other societies.</a:t>
            </a:r>
          </a:p>
          <a:p>
            <a:pPr>
              <a:buFont typeface="Arial" pitchFamily="34" charset="0"/>
              <a:buChar char="•"/>
              <a:defRPr/>
            </a:pPr>
            <a:r>
              <a:rPr lang="en-US" b="1" u="sng" dirty="0" smtClean="0">
                <a:solidFill>
                  <a:schemeClr val="bg1"/>
                </a:solidFill>
              </a:rPr>
              <a:t>understanding</a:t>
            </a:r>
            <a:endParaRPr lang="en-US" b="1" u="sng" dirty="0">
              <a:solidFill>
                <a:schemeClr val="bg1"/>
              </a:solidFill>
            </a:endParaRPr>
          </a:p>
          <a:p>
            <a:pPr>
              <a:buFont typeface="Arial" pitchFamily="34" charset="0"/>
              <a:buChar char="•"/>
              <a:defRPr/>
            </a:pPr>
            <a:r>
              <a:rPr lang="en-US" b="1" u="sng" dirty="0">
                <a:solidFill>
                  <a:schemeClr val="bg1"/>
                </a:solidFill>
              </a:rPr>
              <a:t>Broad-minded</a:t>
            </a:r>
          </a:p>
          <a:p>
            <a:pPr>
              <a:buFont typeface="Arial" pitchFamily="34" charset="0"/>
              <a:buChar char="•"/>
              <a:defRPr/>
            </a:pPr>
            <a:r>
              <a:rPr lang="en-US" b="1" u="sng" dirty="0">
                <a:solidFill>
                  <a:schemeClr val="bg1"/>
                </a:solidFill>
              </a:rPr>
              <a:t>Tolerant</a:t>
            </a:r>
          </a:p>
          <a:p>
            <a:pPr>
              <a:buNone/>
              <a:defRPr/>
            </a:pPr>
            <a:r>
              <a:rPr lang="en-US" dirty="0">
                <a:solidFill>
                  <a:schemeClr val="bg1"/>
                </a:solidFill>
              </a:rPr>
              <a:t>2. Learn the </a:t>
            </a:r>
            <a:r>
              <a:rPr lang="en-US" b="1" u="sng" dirty="0" smtClean="0">
                <a:solidFill>
                  <a:schemeClr val="bg1"/>
                </a:solidFill>
              </a:rPr>
              <a:t>application of scientific methods and techniques to our daily life problems.</a:t>
            </a:r>
            <a:endParaRPr lang="en-US" b="1" u="sng" dirty="0">
              <a:solidFill>
                <a:schemeClr val="bg1"/>
              </a:solidFill>
            </a:endParaRPr>
          </a:p>
          <a:p>
            <a:pPr>
              <a:buNone/>
              <a:defRPr/>
            </a:pPr>
            <a:r>
              <a:rPr lang="en-US" dirty="0">
                <a:solidFill>
                  <a:schemeClr val="bg1"/>
                </a:solidFill>
              </a:rPr>
              <a:t>3. It enables us to see the </a:t>
            </a:r>
            <a:r>
              <a:rPr lang="en-US" b="1" u="sng" dirty="0">
                <a:solidFill>
                  <a:schemeClr val="bg1"/>
                </a:solidFill>
              </a:rPr>
              <a:t>connection between our personal experiences and the social forces in the bigger social world daily which influences life.</a:t>
            </a:r>
          </a:p>
          <a:p>
            <a:endParaRPr lang="en-US"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1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4" name="Content Placeholder 2"/>
          <p:cNvSpPr>
            <a:spLocks noGrp="1"/>
          </p:cNvSpPr>
          <p:nvPr>
            <p:ph idx="1"/>
          </p:nvPr>
        </p:nvSpPr>
        <p:spPr>
          <a:xfrm>
            <a:off x="457201" y="1752600"/>
            <a:ext cx="8334374" cy="4876800"/>
          </a:xfrm>
          <a:solidFill>
            <a:srgbClr val="66CCFF"/>
          </a:solidFill>
        </p:spPr>
        <p:txBody>
          <a:bodyPr rtlCol="0">
            <a:normAutofit/>
          </a:bodyPr>
          <a:lstStyle/>
          <a:p>
            <a:pPr algn="just" fontAlgn="auto">
              <a:spcAft>
                <a:spcPts val="0"/>
              </a:spcAft>
              <a:buFont typeface="Arial" pitchFamily="34" charset="0"/>
              <a:buNone/>
              <a:defRPr/>
            </a:pPr>
            <a:r>
              <a:rPr lang="en-US" sz="2800" dirty="0" smtClean="0">
                <a:solidFill>
                  <a:schemeClr val="bg1"/>
                </a:solidFill>
              </a:rPr>
              <a:t>4. </a:t>
            </a:r>
            <a:r>
              <a:rPr lang="en-US" sz="2800" b="1" u="sng" dirty="0" smtClean="0">
                <a:solidFill>
                  <a:schemeClr val="bg1"/>
                </a:solidFill>
              </a:rPr>
              <a:t>It furnishes interested people</a:t>
            </a:r>
            <a:r>
              <a:rPr lang="en-US" sz="2800" dirty="0" smtClean="0">
                <a:solidFill>
                  <a:schemeClr val="bg1"/>
                </a:solidFill>
              </a:rPr>
              <a:t> and specialized sciences with principles and </a:t>
            </a:r>
            <a:r>
              <a:rPr lang="en-US" sz="2800" u="sng" dirty="0" smtClean="0">
                <a:solidFill>
                  <a:schemeClr val="bg1"/>
                </a:solidFill>
              </a:rPr>
              <a:t>scientific data which they can use in their work.</a:t>
            </a:r>
          </a:p>
          <a:p>
            <a:pPr algn="just" fontAlgn="auto">
              <a:spcAft>
                <a:spcPts val="0"/>
              </a:spcAft>
              <a:buFont typeface="Arial" pitchFamily="34" charset="0"/>
              <a:buNone/>
              <a:defRPr/>
            </a:pPr>
            <a:r>
              <a:rPr lang="en-US" sz="2800" dirty="0" smtClean="0">
                <a:solidFill>
                  <a:schemeClr val="bg1"/>
                </a:solidFill>
              </a:rPr>
              <a:t>5. It provides insights into the </a:t>
            </a:r>
            <a:r>
              <a:rPr lang="en-US" sz="2800" b="1" u="sng" dirty="0" smtClean="0">
                <a:solidFill>
                  <a:schemeClr val="bg1"/>
                </a:solidFill>
              </a:rPr>
              <a:t>interrelationship of human beings within the group  so that we may live in harmony with others.</a:t>
            </a:r>
          </a:p>
          <a:p>
            <a:pPr algn="just" fontAlgn="auto">
              <a:spcAft>
                <a:spcPts val="0"/>
              </a:spcAft>
              <a:buFont typeface="Arial" pitchFamily="34" charset="0"/>
              <a:buNone/>
              <a:defRPr/>
            </a:pPr>
            <a:r>
              <a:rPr lang="en-US" sz="2800" dirty="0" smtClean="0">
                <a:solidFill>
                  <a:schemeClr val="bg1"/>
                </a:solidFill>
              </a:rPr>
              <a:t>6. The results of </a:t>
            </a:r>
            <a:r>
              <a:rPr lang="en-US" sz="2800" b="1" u="sng" dirty="0" smtClean="0">
                <a:solidFill>
                  <a:schemeClr val="bg1"/>
                </a:solidFill>
              </a:rPr>
              <a:t>sociological investigations provide a better background for meeting and solving problems</a:t>
            </a:r>
            <a:r>
              <a:rPr lang="en-US" sz="2800" dirty="0" smtClean="0">
                <a:solidFill>
                  <a:schemeClr val="bg1"/>
                </a:solidFill>
              </a:rPr>
              <a:t>.</a:t>
            </a:r>
            <a:endParaRPr lang="en-US" sz="28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99" y="0"/>
            <a:ext cx="297180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25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685800" y="1676400"/>
            <a:ext cx="7848600" cy="4800600"/>
          </a:xfrm>
          <a:solidFill>
            <a:srgbClr val="66CCFF"/>
          </a:solidFill>
        </p:spPr>
        <p:txBody>
          <a:bodyPr>
            <a:normAutofit/>
          </a:bodyPr>
          <a:lstStyle/>
          <a:p>
            <a:pPr algn="just">
              <a:buNone/>
              <a:defRPr/>
            </a:pPr>
            <a:r>
              <a:rPr lang="en-US" sz="2600" dirty="0">
                <a:solidFill>
                  <a:schemeClr val="bg1"/>
                </a:solidFill>
              </a:rPr>
              <a:t>7. The results of inquiry can help </a:t>
            </a:r>
            <a:r>
              <a:rPr lang="en-US" sz="2600" b="1" u="sng" dirty="0">
                <a:solidFill>
                  <a:schemeClr val="bg1"/>
                </a:solidFill>
              </a:rPr>
              <a:t>dispel popular myths, superstitions and stereotypes with accurate knowledge about human behavior and human societies.</a:t>
            </a:r>
          </a:p>
          <a:p>
            <a:pPr algn="just">
              <a:buNone/>
              <a:defRPr/>
            </a:pPr>
            <a:r>
              <a:rPr lang="en-US" sz="2600" dirty="0" smtClean="0">
                <a:solidFill>
                  <a:schemeClr val="bg1"/>
                </a:solidFill>
              </a:rPr>
              <a:t>8</a:t>
            </a:r>
            <a:r>
              <a:rPr lang="en-US" sz="2600" dirty="0">
                <a:solidFill>
                  <a:schemeClr val="bg1"/>
                </a:solidFill>
              </a:rPr>
              <a:t>. </a:t>
            </a:r>
            <a:r>
              <a:rPr lang="en-US" sz="2600" b="1" u="sng" dirty="0">
                <a:solidFill>
                  <a:schemeClr val="bg1"/>
                </a:solidFill>
              </a:rPr>
              <a:t>It broadens our experience as we learn to discard our prejudices and biases as we become more understanding and tolerant </a:t>
            </a:r>
            <a:r>
              <a:rPr lang="en-US" sz="2600" b="1" u="sng" dirty="0" smtClean="0">
                <a:solidFill>
                  <a:schemeClr val="bg1"/>
                </a:solidFill>
              </a:rPr>
              <a:t>(accepting) of </a:t>
            </a:r>
            <a:r>
              <a:rPr lang="en-US" sz="2600" b="1" u="sng" dirty="0">
                <a:solidFill>
                  <a:schemeClr val="bg1"/>
                </a:solidFill>
              </a:rPr>
              <a:t>the customs of other people.</a:t>
            </a:r>
          </a:p>
          <a:p>
            <a:pPr algn="just">
              <a:buNone/>
              <a:defRPr/>
            </a:pPr>
            <a:r>
              <a:rPr lang="en-US" sz="2600" dirty="0" smtClean="0">
                <a:solidFill>
                  <a:schemeClr val="bg1"/>
                </a:solidFill>
              </a:rPr>
              <a:t>9</a:t>
            </a:r>
            <a:r>
              <a:rPr lang="en-US" sz="2600" dirty="0">
                <a:solidFill>
                  <a:schemeClr val="bg1"/>
                </a:solidFill>
              </a:rPr>
              <a:t>. Results of sociological investigations are useful to </a:t>
            </a:r>
            <a:r>
              <a:rPr lang="en-US" sz="2600" b="1" u="sng" dirty="0">
                <a:solidFill>
                  <a:schemeClr val="bg1"/>
                </a:solidFill>
              </a:rPr>
              <a:t>government officials, community leaders, entrepreneurs, businessmen</a:t>
            </a:r>
            <a:r>
              <a:rPr lang="en-US" sz="2600" dirty="0">
                <a:solidFill>
                  <a:schemeClr val="bg1"/>
                </a:solidFill>
              </a:rPr>
              <a:t>, etc.</a:t>
            </a:r>
          </a:p>
          <a:p>
            <a:endParaRPr lang="en-US" sz="2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794" y="0"/>
            <a:ext cx="338342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48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0" y="1905000"/>
            <a:ext cx="4038600" cy="4800600"/>
          </a:xfrm>
        </p:spPr>
        <p:txBody>
          <a:bodyPr>
            <a:normAutofit/>
          </a:bodyPr>
          <a:lstStyle/>
          <a:p>
            <a:pPr marL="0" lvl="0" indent="0" eaLnBrk="0" fontAlgn="base" hangingPunct="0">
              <a:lnSpc>
                <a:spcPct val="100000"/>
              </a:lnSpc>
              <a:spcBef>
                <a:spcPct val="0"/>
              </a:spcBef>
              <a:spcAft>
                <a:spcPct val="0"/>
              </a:spcAft>
              <a:buSzTx/>
              <a:buFont typeface="Courier New" pitchFamily="49" charset="0"/>
              <a:buChar char="o"/>
            </a:pPr>
            <a:r>
              <a:rPr lang="en-US" b="1" dirty="0">
                <a:latin typeface="Times New Roman" pitchFamily="18" charset="0"/>
                <a:cs typeface="Times New Roman" pitchFamily="18" charset="0"/>
              </a:rPr>
              <a:t> </a:t>
            </a:r>
            <a:r>
              <a:rPr lang="en-US" b="1" dirty="0" smtClean="0">
                <a:latin typeface="Courier New" pitchFamily="49" charset="0"/>
                <a:cs typeface="Courier New" pitchFamily="49" charset="0"/>
              </a:rPr>
              <a:t>o</a:t>
            </a:r>
            <a:r>
              <a:rPr lang="en-US" b="1" dirty="0">
                <a:latin typeface="Times New Roman" pitchFamily="18" charset="0"/>
                <a:cs typeface="Times New Roman" pitchFamily="18" charset="0"/>
              </a:rPr>
              <a:t>    Gender and ethnicity: The posture of the women versus the men, the positioning in the ad of the Whites (center and top) and the Blacks, noting the dominant posture of the man in the white shirt in the middle</a:t>
            </a:r>
            <a:endParaRPr lang="en-US" b="1" dirty="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b="1" dirty="0">
                <a:latin typeface="Courier New" pitchFamily="49" charset="0"/>
                <a:cs typeface="Courier New" pitchFamily="49" charset="0"/>
              </a:rPr>
              <a:t>o</a:t>
            </a:r>
            <a:r>
              <a:rPr lang="en-US" b="1" dirty="0">
                <a:latin typeface="Times New Roman" pitchFamily="18" charset="0"/>
                <a:cs typeface="Times New Roman" pitchFamily="18" charset="0"/>
              </a:rPr>
              <a:t>      </a:t>
            </a:r>
            <a:endParaRPr lang="en-US" dirty="0"/>
          </a:p>
        </p:txBody>
      </p:sp>
      <p:pic>
        <p:nvPicPr>
          <p:cNvPr id="4" name="Content Placeholder 3" descr="image042.jpg"/>
          <p:cNvPicPr>
            <a:picLocks noChangeAspect="1"/>
          </p:cNvPicPr>
          <p:nvPr/>
        </p:nvPicPr>
        <p:blipFill>
          <a:blip r:embed="rId2"/>
          <a:stretch>
            <a:fillRect/>
          </a:stretch>
        </p:blipFill>
        <p:spPr>
          <a:xfrm>
            <a:off x="0" y="152400"/>
            <a:ext cx="4800600" cy="6553200"/>
          </a:xfrm>
          <a:prstGeom prst="rect">
            <a:avLst/>
          </a:prstGeom>
        </p:spPr>
      </p:pic>
    </p:spTree>
    <p:extLst>
      <p:ext uri="{BB962C8B-B14F-4D97-AF65-F5344CB8AC3E}">
        <p14:creationId xmlns:p14="http://schemas.microsoft.com/office/powerpoint/2010/main" val="381892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20893" cy="1020762"/>
          </a:xfrm>
        </p:spPr>
        <p:txBody>
          <a:bodyPr/>
          <a:lstStyle/>
          <a:p>
            <a:r>
              <a:rPr lang="en-US" dirty="0" smtClean="0"/>
              <a:t>Examples of different societies and interpretations</a:t>
            </a:r>
            <a:endParaRPr lang="en-US" dirty="0"/>
          </a:p>
        </p:txBody>
      </p:sp>
      <p:sp>
        <p:nvSpPr>
          <p:cNvPr id="3" name="Content Placeholder 2"/>
          <p:cNvSpPr>
            <a:spLocks noGrp="1"/>
          </p:cNvSpPr>
          <p:nvPr>
            <p:ph idx="1"/>
          </p:nvPr>
        </p:nvSpPr>
        <p:spPr>
          <a:xfrm>
            <a:off x="609600" y="1905000"/>
            <a:ext cx="7924800" cy="4267200"/>
          </a:xfrm>
          <a:solidFill>
            <a:srgbClr val="66CCFF"/>
          </a:solidFill>
        </p:spPr>
        <p:txBody>
          <a:bodyPr>
            <a:normAutofit/>
          </a:bodyPr>
          <a:lstStyle/>
          <a:p>
            <a:r>
              <a:rPr lang="en-IN" sz="2600" b="1" dirty="0">
                <a:solidFill>
                  <a:schemeClr val="bg1"/>
                </a:solidFill>
              </a:rPr>
              <a:t>For </a:t>
            </a:r>
            <a:r>
              <a:rPr lang="en-IN" sz="2600" b="1" dirty="0" smtClean="0">
                <a:solidFill>
                  <a:schemeClr val="bg1"/>
                </a:solidFill>
              </a:rPr>
              <a:t>e.g. </a:t>
            </a:r>
            <a:r>
              <a:rPr lang="en-IN" sz="2600" b="1" dirty="0">
                <a:solidFill>
                  <a:schemeClr val="bg1"/>
                </a:solidFill>
              </a:rPr>
              <a:t>India, </a:t>
            </a:r>
            <a:r>
              <a:rPr lang="en-IN" sz="2600" dirty="0">
                <a:solidFill>
                  <a:schemeClr val="bg1"/>
                </a:solidFill>
              </a:rPr>
              <a:t>Domino Pizza stresses its fast delivery to differentiate itself from its competitors. </a:t>
            </a:r>
            <a:endParaRPr lang="en-US" sz="2600" dirty="0">
              <a:solidFill>
                <a:schemeClr val="bg1"/>
              </a:solidFill>
            </a:endParaRPr>
          </a:p>
          <a:p>
            <a:r>
              <a:rPr lang="en-IN" sz="2600" dirty="0">
                <a:solidFill>
                  <a:schemeClr val="bg1"/>
                </a:solidFill>
              </a:rPr>
              <a:t>In </a:t>
            </a:r>
            <a:r>
              <a:rPr lang="en-IN" sz="2600" b="1" dirty="0">
                <a:solidFill>
                  <a:schemeClr val="bg1"/>
                </a:solidFill>
              </a:rPr>
              <a:t>Britain,</a:t>
            </a:r>
            <a:r>
              <a:rPr lang="en-IN" sz="2600" dirty="0">
                <a:solidFill>
                  <a:schemeClr val="bg1"/>
                </a:solidFill>
              </a:rPr>
              <a:t> customers </a:t>
            </a:r>
            <a:r>
              <a:rPr lang="en-IN" sz="2600" b="1" dirty="0">
                <a:solidFill>
                  <a:schemeClr val="bg1"/>
                </a:solidFill>
              </a:rPr>
              <a:t>don’t like the idea </a:t>
            </a:r>
            <a:r>
              <a:rPr lang="en-IN" sz="2600" dirty="0">
                <a:solidFill>
                  <a:schemeClr val="bg1"/>
                </a:solidFill>
              </a:rPr>
              <a:t>of </a:t>
            </a:r>
            <a:r>
              <a:rPr lang="en-IN" sz="2600" b="1" dirty="0">
                <a:solidFill>
                  <a:schemeClr val="bg1"/>
                </a:solidFill>
              </a:rPr>
              <a:t>home delivery. </a:t>
            </a:r>
            <a:endParaRPr lang="en-US" sz="2600" dirty="0">
              <a:solidFill>
                <a:schemeClr val="bg1"/>
              </a:solidFill>
            </a:endParaRPr>
          </a:p>
          <a:p>
            <a:r>
              <a:rPr lang="en-IN" sz="2600" dirty="0">
                <a:solidFill>
                  <a:schemeClr val="bg1"/>
                </a:solidFill>
              </a:rPr>
              <a:t>In </a:t>
            </a:r>
            <a:r>
              <a:rPr lang="en-IN" sz="2600" b="1" dirty="0">
                <a:solidFill>
                  <a:schemeClr val="bg1"/>
                </a:solidFill>
              </a:rPr>
              <a:t>Japan, houses </a:t>
            </a:r>
            <a:r>
              <a:rPr lang="en-IN" sz="2600" dirty="0">
                <a:solidFill>
                  <a:schemeClr val="bg1"/>
                </a:solidFill>
              </a:rPr>
              <a:t>are </a:t>
            </a:r>
            <a:r>
              <a:rPr lang="en-IN" sz="2600" b="1" dirty="0">
                <a:solidFill>
                  <a:schemeClr val="bg1"/>
                </a:solidFill>
              </a:rPr>
              <a:t>not numbered sequentially</a:t>
            </a:r>
            <a:r>
              <a:rPr lang="en-IN" sz="2600" dirty="0">
                <a:solidFill>
                  <a:schemeClr val="bg1"/>
                </a:solidFill>
              </a:rPr>
              <a:t>, so </a:t>
            </a:r>
            <a:r>
              <a:rPr lang="en-IN" sz="2600" b="1" dirty="0">
                <a:solidFill>
                  <a:schemeClr val="bg1"/>
                </a:solidFill>
              </a:rPr>
              <a:t>finding an address becomes difficult.</a:t>
            </a:r>
            <a:endParaRPr lang="en-US" sz="2600" dirty="0">
              <a:solidFill>
                <a:schemeClr val="bg1"/>
              </a:solidFill>
            </a:endParaRPr>
          </a:p>
          <a:p>
            <a:r>
              <a:rPr lang="en-IN" sz="2600" dirty="0">
                <a:solidFill>
                  <a:schemeClr val="bg1"/>
                </a:solidFill>
              </a:rPr>
              <a:t> In </a:t>
            </a:r>
            <a:r>
              <a:rPr lang="en-IN" sz="2600" b="1" dirty="0">
                <a:solidFill>
                  <a:schemeClr val="bg1"/>
                </a:solidFill>
              </a:rPr>
              <a:t>Iceland</a:t>
            </a:r>
            <a:r>
              <a:rPr lang="en-IN" sz="2600" dirty="0">
                <a:solidFill>
                  <a:schemeClr val="bg1"/>
                </a:solidFill>
              </a:rPr>
              <a:t> many don’t have </a:t>
            </a:r>
            <a:r>
              <a:rPr lang="en-IN" sz="2600" b="1" dirty="0" smtClean="0">
                <a:solidFill>
                  <a:schemeClr val="bg1"/>
                </a:solidFill>
              </a:rPr>
              <a:t>phones.</a:t>
            </a:r>
            <a:endParaRPr lang="en-US" sz="2600" dirty="0">
              <a:solidFill>
                <a:schemeClr val="bg1"/>
              </a:solidFill>
            </a:endParaRPr>
          </a:p>
          <a:p>
            <a:endParaRPr lang="en-US" sz="2600" dirty="0"/>
          </a:p>
        </p:txBody>
      </p:sp>
    </p:spTree>
    <p:extLst>
      <p:ext uri="{BB962C8B-B14F-4D97-AF65-F5344CB8AC3E}">
        <p14:creationId xmlns:p14="http://schemas.microsoft.com/office/powerpoint/2010/main" val="307694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9785" cy="715962"/>
          </a:xfrm>
        </p:spPr>
        <p:txBody>
          <a:bodyPr/>
          <a:lstStyle/>
          <a:p>
            <a:r>
              <a:rPr lang="en-US" dirty="0" smtClean="0"/>
              <a:t>Examples…</a:t>
            </a:r>
            <a:endParaRPr lang="en-US" dirty="0"/>
          </a:p>
        </p:txBody>
      </p:sp>
      <p:sp>
        <p:nvSpPr>
          <p:cNvPr id="3" name="Content Placeholder 2"/>
          <p:cNvSpPr>
            <a:spLocks noGrp="1"/>
          </p:cNvSpPr>
          <p:nvPr>
            <p:ph idx="1"/>
          </p:nvPr>
        </p:nvSpPr>
        <p:spPr>
          <a:xfrm>
            <a:off x="457200" y="1066800"/>
            <a:ext cx="8382000" cy="5562600"/>
          </a:xfrm>
          <a:solidFill>
            <a:srgbClr val="66CCFF"/>
          </a:solidFill>
        </p:spPr>
        <p:txBody>
          <a:bodyPr>
            <a:normAutofit fontScale="92500" lnSpcReduction="10000"/>
          </a:bodyPr>
          <a:lstStyle/>
          <a:p>
            <a:r>
              <a:rPr lang="en-IN" b="1" dirty="0">
                <a:solidFill>
                  <a:schemeClr val="bg1"/>
                </a:solidFill>
              </a:rPr>
              <a:t>Pillsbury</a:t>
            </a:r>
            <a:r>
              <a:rPr lang="en-IN" dirty="0">
                <a:solidFill>
                  <a:schemeClr val="bg1"/>
                </a:solidFill>
              </a:rPr>
              <a:t> marketed canned </a:t>
            </a:r>
            <a:r>
              <a:rPr lang="en-IN" b="1" dirty="0">
                <a:solidFill>
                  <a:schemeClr val="bg1"/>
                </a:solidFill>
              </a:rPr>
              <a:t>sweet corn </a:t>
            </a:r>
            <a:r>
              <a:rPr lang="en-IN" dirty="0">
                <a:solidFill>
                  <a:schemeClr val="bg1"/>
                </a:solidFill>
              </a:rPr>
              <a:t>because it felt that </a:t>
            </a:r>
            <a:r>
              <a:rPr lang="en-IN" b="1" dirty="0">
                <a:solidFill>
                  <a:schemeClr val="bg1"/>
                </a:solidFill>
              </a:rPr>
              <a:t>sweet corn</a:t>
            </a:r>
            <a:r>
              <a:rPr lang="en-IN" dirty="0">
                <a:solidFill>
                  <a:schemeClr val="bg1"/>
                </a:solidFill>
              </a:rPr>
              <a:t> would not require any flavour changes </a:t>
            </a:r>
            <a:r>
              <a:rPr lang="en-IN" b="1" dirty="0">
                <a:solidFill>
                  <a:schemeClr val="bg1"/>
                </a:solidFill>
              </a:rPr>
              <a:t>across international markets</a:t>
            </a:r>
            <a:r>
              <a:rPr lang="en-IN" dirty="0">
                <a:solidFill>
                  <a:schemeClr val="bg1"/>
                </a:solidFill>
              </a:rPr>
              <a:t>.</a:t>
            </a:r>
            <a:endParaRPr lang="en-US" dirty="0">
              <a:solidFill>
                <a:schemeClr val="bg1"/>
              </a:solidFill>
            </a:endParaRPr>
          </a:p>
          <a:p>
            <a:r>
              <a:rPr lang="en-IN" dirty="0">
                <a:solidFill>
                  <a:schemeClr val="bg1"/>
                </a:solidFill>
              </a:rPr>
              <a:t> But to its surprise, adjustments had to be made, not in its </a:t>
            </a:r>
            <a:r>
              <a:rPr lang="en-IN" b="1" dirty="0">
                <a:solidFill>
                  <a:schemeClr val="bg1"/>
                </a:solidFill>
              </a:rPr>
              <a:t>flavour</a:t>
            </a:r>
            <a:r>
              <a:rPr lang="en-IN" dirty="0">
                <a:solidFill>
                  <a:schemeClr val="bg1"/>
                </a:solidFill>
              </a:rPr>
              <a:t> but how it had </a:t>
            </a:r>
            <a:r>
              <a:rPr lang="en-IN" b="1" dirty="0">
                <a:solidFill>
                  <a:schemeClr val="bg1"/>
                </a:solidFill>
              </a:rPr>
              <a:t>to be positioned. </a:t>
            </a:r>
            <a:endParaRPr lang="en-US" dirty="0">
              <a:solidFill>
                <a:schemeClr val="bg1"/>
              </a:solidFill>
            </a:endParaRPr>
          </a:p>
          <a:p>
            <a:r>
              <a:rPr lang="en-IN" dirty="0">
                <a:solidFill>
                  <a:schemeClr val="bg1"/>
                </a:solidFill>
              </a:rPr>
              <a:t>T</a:t>
            </a:r>
            <a:r>
              <a:rPr lang="en-IN" b="1" dirty="0">
                <a:solidFill>
                  <a:schemeClr val="bg1"/>
                </a:solidFill>
              </a:rPr>
              <a:t>he French </a:t>
            </a:r>
            <a:r>
              <a:rPr lang="en-IN" dirty="0">
                <a:solidFill>
                  <a:schemeClr val="bg1"/>
                </a:solidFill>
              </a:rPr>
              <a:t>add it to </a:t>
            </a:r>
            <a:r>
              <a:rPr lang="en-IN" b="1" dirty="0">
                <a:solidFill>
                  <a:schemeClr val="bg1"/>
                </a:solidFill>
              </a:rPr>
              <a:t>salad </a:t>
            </a:r>
            <a:r>
              <a:rPr lang="en-IN" dirty="0">
                <a:solidFill>
                  <a:schemeClr val="bg1"/>
                </a:solidFill>
              </a:rPr>
              <a:t>and eat it cold;</a:t>
            </a:r>
            <a:endParaRPr lang="en-US" dirty="0">
              <a:solidFill>
                <a:schemeClr val="bg1"/>
              </a:solidFill>
            </a:endParaRPr>
          </a:p>
          <a:p>
            <a:r>
              <a:rPr lang="en-IN" dirty="0">
                <a:solidFill>
                  <a:schemeClr val="bg1"/>
                </a:solidFill>
              </a:rPr>
              <a:t> In </a:t>
            </a:r>
            <a:r>
              <a:rPr lang="en-IN" b="1" dirty="0">
                <a:solidFill>
                  <a:schemeClr val="bg1"/>
                </a:solidFill>
              </a:rPr>
              <a:t>UK,</a:t>
            </a:r>
            <a:r>
              <a:rPr lang="en-IN" dirty="0">
                <a:solidFill>
                  <a:schemeClr val="bg1"/>
                </a:solidFill>
              </a:rPr>
              <a:t> it is a </a:t>
            </a:r>
            <a:r>
              <a:rPr lang="en-IN" b="1" dirty="0">
                <a:solidFill>
                  <a:schemeClr val="bg1"/>
                </a:solidFill>
              </a:rPr>
              <a:t>sandwich filler </a:t>
            </a:r>
            <a:r>
              <a:rPr lang="en-IN" dirty="0">
                <a:solidFill>
                  <a:schemeClr val="bg1"/>
                </a:solidFill>
              </a:rPr>
              <a:t>and </a:t>
            </a:r>
            <a:r>
              <a:rPr lang="en-IN" b="1" dirty="0">
                <a:solidFill>
                  <a:schemeClr val="bg1"/>
                </a:solidFill>
              </a:rPr>
              <a:t>pasta topping.</a:t>
            </a:r>
            <a:endParaRPr lang="en-US" dirty="0">
              <a:solidFill>
                <a:schemeClr val="bg1"/>
              </a:solidFill>
            </a:endParaRPr>
          </a:p>
          <a:p>
            <a:r>
              <a:rPr lang="en-IN" dirty="0">
                <a:solidFill>
                  <a:schemeClr val="bg1"/>
                </a:solidFill>
              </a:rPr>
              <a:t> In Japan, children have it as an </a:t>
            </a:r>
            <a:r>
              <a:rPr lang="en-IN" b="1" dirty="0">
                <a:solidFill>
                  <a:schemeClr val="bg1"/>
                </a:solidFill>
              </a:rPr>
              <a:t>after school snack</a:t>
            </a:r>
            <a:r>
              <a:rPr lang="en-IN" dirty="0">
                <a:solidFill>
                  <a:schemeClr val="bg1"/>
                </a:solidFill>
              </a:rPr>
              <a:t>.</a:t>
            </a:r>
            <a:endParaRPr lang="en-US" dirty="0">
              <a:solidFill>
                <a:schemeClr val="bg1"/>
              </a:solidFill>
            </a:endParaRPr>
          </a:p>
          <a:p>
            <a:r>
              <a:rPr lang="en-IN" dirty="0">
                <a:solidFill>
                  <a:schemeClr val="bg1"/>
                </a:solidFill>
              </a:rPr>
              <a:t>In </a:t>
            </a:r>
            <a:r>
              <a:rPr lang="en-IN" b="1" dirty="0">
                <a:solidFill>
                  <a:schemeClr val="bg1"/>
                </a:solidFill>
              </a:rPr>
              <a:t>Korea,</a:t>
            </a:r>
            <a:r>
              <a:rPr lang="en-IN" dirty="0">
                <a:solidFill>
                  <a:schemeClr val="bg1"/>
                </a:solidFill>
              </a:rPr>
              <a:t> it is </a:t>
            </a:r>
            <a:r>
              <a:rPr lang="en-IN" b="1" dirty="0">
                <a:solidFill>
                  <a:schemeClr val="bg1"/>
                </a:solidFill>
              </a:rPr>
              <a:t>sprinkled on ice cream.</a:t>
            </a:r>
            <a:endParaRPr lang="en-US" dirty="0">
              <a:solidFill>
                <a:schemeClr val="bg1"/>
              </a:solidFill>
            </a:endParaRPr>
          </a:p>
          <a:p>
            <a:r>
              <a:rPr lang="en-IN" dirty="0">
                <a:solidFill>
                  <a:schemeClr val="bg1"/>
                </a:solidFill>
              </a:rPr>
              <a:t>Advertising in the </a:t>
            </a:r>
            <a:r>
              <a:rPr lang="en-IN" b="1" dirty="0">
                <a:solidFill>
                  <a:schemeClr val="bg1"/>
                </a:solidFill>
              </a:rPr>
              <a:t>European Common Market is not eas</a:t>
            </a:r>
            <a:r>
              <a:rPr lang="en-IN" dirty="0">
                <a:solidFill>
                  <a:schemeClr val="bg1"/>
                </a:solidFill>
              </a:rPr>
              <a:t>y as one would think. </a:t>
            </a:r>
            <a:r>
              <a:rPr lang="en-IN" b="1" dirty="0">
                <a:solidFill>
                  <a:schemeClr val="bg1"/>
                </a:solidFill>
              </a:rPr>
              <a:t>Children’s clothes </a:t>
            </a:r>
            <a:r>
              <a:rPr lang="en-IN" dirty="0">
                <a:solidFill>
                  <a:schemeClr val="bg1"/>
                </a:solidFill>
              </a:rPr>
              <a:t>are not popular in </a:t>
            </a:r>
            <a:r>
              <a:rPr lang="en-IN" b="1" dirty="0">
                <a:solidFill>
                  <a:schemeClr val="bg1"/>
                </a:solidFill>
              </a:rPr>
              <a:t>France</a:t>
            </a:r>
            <a:r>
              <a:rPr lang="en-IN" dirty="0">
                <a:solidFill>
                  <a:schemeClr val="bg1"/>
                </a:solidFill>
              </a:rPr>
              <a:t> where children are </a:t>
            </a:r>
            <a:r>
              <a:rPr lang="en-IN" b="1" dirty="0">
                <a:solidFill>
                  <a:schemeClr val="bg1"/>
                </a:solidFill>
              </a:rPr>
              <a:t>dressed as small adults. </a:t>
            </a:r>
            <a:endParaRPr lang="en-US" dirty="0">
              <a:solidFill>
                <a:schemeClr val="bg1"/>
              </a:solidFill>
            </a:endParaRPr>
          </a:p>
          <a:p>
            <a:r>
              <a:rPr lang="en-IN" dirty="0">
                <a:solidFill>
                  <a:schemeClr val="bg1"/>
                </a:solidFill>
              </a:rPr>
              <a:t>In </a:t>
            </a:r>
            <a:r>
              <a:rPr lang="en-IN" b="1" dirty="0">
                <a:solidFill>
                  <a:schemeClr val="bg1"/>
                </a:solidFill>
              </a:rPr>
              <a:t>Southern Europe, form-fitting clothes</a:t>
            </a:r>
            <a:r>
              <a:rPr lang="en-IN" dirty="0">
                <a:solidFill>
                  <a:schemeClr val="bg1"/>
                </a:solidFill>
              </a:rPr>
              <a:t> sell well but not in </a:t>
            </a:r>
            <a:r>
              <a:rPr lang="en-IN" b="1" dirty="0">
                <a:solidFill>
                  <a:schemeClr val="bg1"/>
                </a:solidFill>
              </a:rPr>
              <a:t>Netherlands where they lose clothing.</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6033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868362"/>
          </a:xfrm>
        </p:spPr>
        <p:txBody>
          <a:bodyPr/>
          <a:lstStyle/>
          <a:p>
            <a:r>
              <a:rPr lang="en-US" dirty="0" smtClean="0"/>
              <a:t>Gender roles…</a:t>
            </a:r>
            <a:endParaRPr lang="en-US" dirty="0"/>
          </a:p>
        </p:txBody>
      </p:sp>
      <p:sp>
        <p:nvSpPr>
          <p:cNvPr id="3" name="Content Placeholder 2"/>
          <p:cNvSpPr>
            <a:spLocks noGrp="1"/>
          </p:cNvSpPr>
          <p:nvPr>
            <p:ph idx="1"/>
          </p:nvPr>
        </p:nvSpPr>
        <p:spPr>
          <a:xfrm>
            <a:off x="228600" y="1600200"/>
            <a:ext cx="8534400" cy="5105400"/>
          </a:xfrm>
        </p:spPr>
        <p:txBody>
          <a:bodyPr>
            <a:normAutofit fontScale="70000" lnSpcReduction="20000"/>
          </a:bodyPr>
          <a:lstStyle/>
          <a:p>
            <a:r>
              <a:rPr lang="en-GB" dirty="0"/>
              <a:t>In East Africa and in parts of West Africa (Nigeria) the role of women in business is crucial and more important than the role of men. However men still hold an important decision-making role when it comes to major sales or purchase decisions</a:t>
            </a:r>
            <a:endParaRPr lang="en-US" dirty="0"/>
          </a:p>
          <a:p>
            <a:r>
              <a:rPr lang="en-GB" dirty="0"/>
              <a:t>In India and Pakistan women share responsibility with men in business. Women play a more limited role politically where a few hold notable positions, despite women leaders who have left important legacies in these countries.</a:t>
            </a:r>
            <a:endParaRPr lang="en-US" dirty="0"/>
          </a:p>
          <a:p>
            <a:r>
              <a:rPr lang="en-GB" dirty="0"/>
              <a:t>In most traditional Islamic countries, women’s business activities are channelled toward interaction in a women-only environment. </a:t>
            </a:r>
            <a:endParaRPr lang="en-US" dirty="0"/>
          </a:p>
          <a:p>
            <a:r>
              <a:rPr lang="en-GB" dirty="0"/>
              <a:t>In Saudi Arabia women depend on men in the family for simple activities, such as driving them to and from a destination; the law does not permit women to drive a car. Personal services can be performed only by individuals of the same gender. E.g. women can bank only at women’s bank , can have their hair done only by other women. The genders typically do not interact in the very traditional Islamic countries except within the family. </a:t>
            </a:r>
            <a:endParaRPr lang="en-US" dirty="0"/>
          </a:p>
          <a:p>
            <a:r>
              <a:rPr lang="en-GB" dirty="0"/>
              <a:t>Even in less traditional Islamic countries women are seated separately from men. In countries such as Turkey and Pakistan women have historically held prominent government positions.</a:t>
            </a:r>
            <a:endParaRPr lang="en-US" dirty="0"/>
          </a:p>
          <a:p>
            <a:r>
              <a:rPr lang="en-GB" dirty="0"/>
              <a:t>In Saudi Arabia women cannot be portrayed in ads. It is appropriate to show the covered arms and wrists of a woman demonstrating a product use. In Malaysia , women should not be shown sleeveless, </a:t>
            </a:r>
            <a:endParaRPr lang="en-US" dirty="0"/>
          </a:p>
        </p:txBody>
      </p:sp>
    </p:spTree>
    <p:extLst>
      <p:ext uri="{BB962C8B-B14F-4D97-AF65-F5344CB8AC3E}">
        <p14:creationId xmlns:p14="http://schemas.microsoft.com/office/powerpoint/2010/main" val="7805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944562"/>
          </a:xfrm>
        </p:spPr>
        <p:txBody>
          <a:bodyPr/>
          <a:lstStyle/>
          <a:p>
            <a:r>
              <a:rPr lang="en-US" dirty="0" smtClean="0"/>
              <a:t>Some facts around the world…</a:t>
            </a:r>
            <a:endParaRPr lang="en-US" dirty="0"/>
          </a:p>
        </p:txBody>
      </p:sp>
      <p:sp>
        <p:nvSpPr>
          <p:cNvPr id="3" name="Content Placeholder 2"/>
          <p:cNvSpPr>
            <a:spLocks noGrp="1"/>
          </p:cNvSpPr>
          <p:nvPr>
            <p:ph idx="1"/>
          </p:nvPr>
        </p:nvSpPr>
        <p:spPr>
          <a:xfrm>
            <a:off x="457200" y="1600200"/>
            <a:ext cx="8382000" cy="4953000"/>
          </a:xfrm>
        </p:spPr>
        <p:txBody>
          <a:bodyPr>
            <a:normAutofit fontScale="92500" lnSpcReduction="20000"/>
          </a:bodyPr>
          <a:lstStyle/>
          <a:p>
            <a:r>
              <a:rPr lang="en-US" dirty="0" smtClean="0"/>
              <a:t>Russian authorities put ban on ‘emo’ culture. The anti-emo culture promotes depression, social withdrawal.</a:t>
            </a:r>
          </a:p>
          <a:p>
            <a:r>
              <a:rPr lang="en-US" dirty="0" smtClean="0"/>
              <a:t>Mexicans celebrate New Years eve by eating 12 grapes at the stroke of midnight.  </a:t>
            </a:r>
          </a:p>
          <a:p>
            <a:r>
              <a:rPr lang="en-US" dirty="0" smtClean="0"/>
              <a:t>In Denmark, citizens have to select baby names from a list of government approved names.</a:t>
            </a:r>
          </a:p>
          <a:p>
            <a:r>
              <a:rPr lang="en-US" dirty="0" smtClean="0"/>
              <a:t>In Malaysia, the authorities prohibited its people from wearing yellow clothing. As yellow was worn by protestors. </a:t>
            </a:r>
          </a:p>
          <a:p>
            <a:r>
              <a:rPr lang="en-US" dirty="0" smtClean="0"/>
              <a:t>In Singapore, importing, selling and spitting of chewing gum will result in a steep fine.</a:t>
            </a:r>
          </a:p>
          <a:p>
            <a:r>
              <a:rPr lang="en-US" dirty="0" smtClean="0"/>
              <a:t>In France, its legal to marry a dead, provided one is able to prove that both were in love. </a:t>
            </a:r>
          </a:p>
          <a:p>
            <a:r>
              <a:rPr lang="en-US" dirty="0" smtClean="0"/>
              <a:t>Indians believe that a boy takes the family name ahead and female infanticide takes place in urban area rather than rural. </a:t>
            </a:r>
            <a:endParaRPr lang="en-US" dirty="0"/>
          </a:p>
          <a:p>
            <a:endParaRPr lang="en-US" dirty="0"/>
          </a:p>
        </p:txBody>
      </p:sp>
    </p:spTree>
    <p:extLst>
      <p:ext uri="{BB962C8B-B14F-4D97-AF65-F5344CB8AC3E}">
        <p14:creationId xmlns:p14="http://schemas.microsoft.com/office/powerpoint/2010/main" val="181907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Pioneers/forerunners of sociology</a:t>
            </a:r>
          </a:p>
        </p:txBody>
      </p:sp>
      <p:sp>
        <p:nvSpPr>
          <p:cNvPr id="3" name="Content Placeholder 2"/>
          <p:cNvSpPr>
            <a:spLocks noGrp="1"/>
          </p:cNvSpPr>
          <p:nvPr>
            <p:ph sz="half" idx="1"/>
          </p:nvPr>
        </p:nvSpPr>
        <p:spPr>
          <a:xfrm>
            <a:off x="685801" y="1905000"/>
            <a:ext cx="3771870" cy="4267200"/>
          </a:xfrm>
          <a:solidFill>
            <a:srgbClr val="66CCFF"/>
          </a:solidFill>
        </p:spPr>
        <p:txBody>
          <a:bodyPr>
            <a:noAutofit/>
          </a:bodyPr>
          <a:lstStyle/>
          <a:p>
            <a:r>
              <a:rPr lang="en-US" dirty="0" smtClean="0">
                <a:solidFill>
                  <a:schemeClr val="bg1"/>
                </a:solidFill>
              </a:rPr>
              <a:t>1.   Wrote his ideas about  society based on the                                             assumption that the                                 law of human            	                                   behavior could be                                                           determined in the                                                           manner that the law of                                    nature had been                                                     arrived at by natural                                                  scientist. </a:t>
            </a:r>
          </a:p>
          <a:p>
            <a:r>
              <a:rPr lang="en-US" dirty="0" smtClean="0">
                <a:solidFill>
                  <a:schemeClr val="bg1"/>
                </a:solidFill>
              </a:rPr>
              <a:t>Henri </a:t>
            </a:r>
            <a:r>
              <a:rPr lang="en-US" dirty="0" err="1" smtClean="0">
                <a:solidFill>
                  <a:schemeClr val="bg1"/>
                </a:solidFill>
              </a:rPr>
              <a:t>saint-simon</a:t>
            </a:r>
            <a:r>
              <a:rPr lang="en-US" dirty="0" smtClean="0">
                <a:solidFill>
                  <a:schemeClr val="bg1"/>
                </a:solidFill>
              </a:rPr>
              <a:t> (1760-1825)</a:t>
            </a:r>
          </a:p>
          <a:p>
            <a:endParaRPr lang="en-US" dirty="0"/>
          </a:p>
        </p:txBody>
      </p:sp>
      <p:sp>
        <p:nvSpPr>
          <p:cNvPr id="4" name="Content Placeholder 3"/>
          <p:cNvSpPr>
            <a:spLocks noGrp="1"/>
          </p:cNvSpPr>
          <p:nvPr>
            <p:ph sz="half" idx="2"/>
          </p:nvPr>
        </p:nvSpPr>
        <p:spPr/>
        <p:txBody>
          <a:bodyPr>
            <a:normAutofit fontScale="25000" lnSpcReduction="20000"/>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3276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AUGUSTE COMTE (1798-1857)</a:t>
            </a:r>
            <a:br>
              <a:rPr lang="en-US" altLang="en-US" b="1" dirty="0"/>
            </a:br>
            <a:endParaRPr lang="en-US" dirty="0"/>
          </a:p>
        </p:txBody>
      </p:sp>
      <p:pic>
        <p:nvPicPr>
          <p:cNvPr id="4" name="Content Placeholder 3" descr="auguste comte.jpg"/>
          <p:cNvPicPr>
            <a:picLocks noGrp="1" noChangeAspect="1"/>
          </p:cNvPicPr>
          <p:nvPr>
            <p:ph sz="half" idx="1"/>
          </p:nvPr>
        </p:nvPicPr>
        <p:blipFill>
          <a:blip r:embed="rId2"/>
          <a:stretch>
            <a:fillRect/>
          </a:stretch>
        </p:blipFill>
        <p:spPr>
          <a:xfrm>
            <a:off x="457200" y="1651378"/>
            <a:ext cx="3276600" cy="4749421"/>
          </a:xfrm>
          <a:prstGeom prst="rect">
            <a:avLst/>
          </a:prstGeom>
          <a:solidFill>
            <a:schemeClr val="accent4">
              <a:lumMod val="60000"/>
              <a:lumOff val="40000"/>
            </a:schemeClr>
          </a:solidFill>
        </p:spPr>
      </p:pic>
      <p:sp>
        <p:nvSpPr>
          <p:cNvPr id="3" name="Content Placeholder 2"/>
          <p:cNvSpPr>
            <a:spLocks noGrp="1"/>
          </p:cNvSpPr>
          <p:nvPr>
            <p:ph sz="half" idx="2"/>
          </p:nvPr>
        </p:nvSpPr>
        <p:spPr>
          <a:xfrm>
            <a:off x="3886200" y="1905000"/>
            <a:ext cx="4419600" cy="4572000"/>
          </a:xfrm>
        </p:spPr>
        <p:txBody>
          <a:bodyPr>
            <a:normAutofit lnSpcReduction="10000"/>
          </a:bodyPr>
          <a:lstStyle/>
          <a:p>
            <a:r>
              <a:rPr lang="en-US" dirty="0" smtClean="0"/>
              <a:t>A French philosopher who developed positive philosophy in an attempt to remedy the social malaise of French Revolution. </a:t>
            </a:r>
          </a:p>
          <a:p>
            <a:r>
              <a:rPr lang="en-US" dirty="0" smtClean="0"/>
              <a:t>His social theories culminated in his religion of humanity which presaged the development of non-theistic religious humanist and secular humanist organizations in the 19</a:t>
            </a:r>
            <a:r>
              <a:rPr lang="en-US" baseline="30000" dirty="0" smtClean="0"/>
              <a:t>th</a:t>
            </a:r>
            <a:r>
              <a:rPr lang="en-US" dirty="0" smtClean="0"/>
              <a:t> century. He coined the term ‘altruism’. </a:t>
            </a:r>
            <a:endParaRPr lang="en-US" dirty="0"/>
          </a:p>
        </p:txBody>
      </p:sp>
    </p:spTree>
    <p:extLst>
      <p:ext uri="{BB962C8B-B14F-4D97-AF65-F5344CB8AC3E}">
        <p14:creationId xmlns:p14="http://schemas.microsoft.com/office/powerpoint/2010/main" val="6313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 </a:t>
            </a:r>
            <a:r>
              <a:rPr lang="en-US" b="1" dirty="0"/>
              <a:t>HERBERT SPENCER – (1830-1903)</a:t>
            </a:r>
            <a:br>
              <a:rPr lang="en-US" b="1" dirty="0"/>
            </a:br>
            <a:endParaRPr lang="en-US" dirty="0"/>
          </a:p>
        </p:txBody>
      </p:sp>
      <p:sp>
        <p:nvSpPr>
          <p:cNvPr id="3" name="Content Placeholder 2"/>
          <p:cNvSpPr>
            <a:spLocks noGrp="1"/>
          </p:cNvSpPr>
          <p:nvPr>
            <p:ph sz="half" idx="1"/>
          </p:nvPr>
        </p:nvSpPr>
        <p:spPr>
          <a:xfrm>
            <a:off x="381001" y="1905000"/>
            <a:ext cx="4076670" cy="4267200"/>
          </a:xfrm>
          <a:solidFill>
            <a:srgbClr val="66CCFF"/>
          </a:solidFill>
        </p:spPr>
        <p:txBody>
          <a:bodyPr>
            <a:normAutofit/>
          </a:bodyPr>
          <a:lstStyle/>
          <a:p>
            <a:r>
              <a:rPr lang="en-US" altLang="en-US" sz="2800" dirty="0" smtClean="0">
                <a:solidFill>
                  <a:schemeClr val="bg1"/>
                </a:solidFill>
              </a:rPr>
              <a:t>3. British philosopher-scientist who argued the idea of “positivism or the use of empirical </a:t>
            </a:r>
            <a:r>
              <a:rPr lang="en-US" altLang="en-US" sz="2800" dirty="0" smtClean="0">
                <a:solidFill>
                  <a:schemeClr val="bg1"/>
                </a:solidFill>
              </a:rPr>
              <a:t>(experimental) investigation </a:t>
            </a:r>
            <a:r>
              <a:rPr lang="en-US" altLang="en-US" sz="2800" dirty="0" smtClean="0">
                <a:solidFill>
                  <a:schemeClr val="bg1"/>
                </a:solidFill>
              </a:rPr>
              <a:t>to understand society and  social  phenomenon.</a:t>
            </a:r>
            <a:endParaRPr lang="en-US" sz="2800" dirty="0">
              <a:solidFill>
                <a:schemeClr val="bg1"/>
              </a:solidFill>
            </a:endParaRPr>
          </a:p>
        </p:txBody>
      </p:sp>
      <p:sp>
        <p:nvSpPr>
          <p:cNvPr id="4" name="Content Placeholder 3"/>
          <p:cNvSpPr>
            <a:spLocks noGrp="1"/>
          </p:cNvSpPr>
          <p:nvPr>
            <p:ph sz="half" idx="2"/>
          </p:nvPr>
        </p:nvSpPr>
        <p:spPr/>
        <p:txBody>
          <a:bodyPr>
            <a:normAutofit/>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35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0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KARL MARX (1818-1883</a:t>
            </a:r>
            <a:r>
              <a:rPr lang="en-US" altLang="en-US" dirty="0" smtClean="0"/>
              <a:t>)</a:t>
            </a:r>
            <a:endParaRPr lang="en-US" dirty="0"/>
          </a:p>
        </p:txBody>
      </p:sp>
      <p:sp>
        <p:nvSpPr>
          <p:cNvPr id="3" name="Content Placeholder 2"/>
          <p:cNvSpPr>
            <a:spLocks noGrp="1"/>
          </p:cNvSpPr>
          <p:nvPr>
            <p:ph sz="half" idx="1"/>
          </p:nvPr>
        </p:nvSpPr>
        <p:spPr>
          <a:solidFill>
            <a:srgbClr val="66CCFF"/>
          </a:solidFill>
        </p:spPr>
        <p:txBody>
          <a:bodyPr>
            <a:noAutofit/>
          </a:bodyPr>
          <a:lstStyle/>
          <a:p>
            <a:pPr>
              <a:buFont typeface="Arial" charset="0"/>
              <a:buNone/>
            </a:pPr>
            <a:r>
              <a:rPr lang="en-US" altLang="en-US" sz="2800" dirty="0" smtClean="0">
                <a:solidFill>
                  <a:schemeClr val="bg1"/>
                </a:solidFill>
              </a:rPr>
              <a:t>4. A </a:t>
            </a:r>
            <a:r>
              <a:rPr lang="en-US" altLang="en-US" sz="2800" dirty="0">
                <a:solidFill>
                  <a:schemeClr val="bg1"/>
                </a:solidFill>
              </a:rPr>
              <a:t>G</a:t>
            </a:r>
            <a:r>
              <a:rPr lang="en-US" altLang="en-US" sz="2800" dirty="0" smtClean="0">
                <a:solidFill>
                  <a:schemeClr val="bg1"/>
                </a:solidFill>
              </a:rPr>
              <a:t>erman philosopher who believed that the misery and exploitation of the                                      working lower                                        classes in society                                        was caused by                                        capitalism-the                                        existing industrial                                       order.</a:t>
            </a:r>
          </a:p>
          <a:p>
            <a:endParaRPr lang="en-US" sz="2800" dirty="0">
              <a:solidFill>
                <a:schemeClr val="bg1"/>
              </a:solidFill>
            </a:endParaRPr>
          </a:p>
        </p:txBody>
      </p:sp>
      <p:sp>
        <p:nvSpPr>
          <p:cNvPr id="5" name="Content Placeholder 4"/>
          <p:cNvSpPr>
            <a:spLocks noGrp="1"/>
          </p:cNvSpPr>
          <p:nvPr>
            <p:ph sz="half" idx="2"/>
          </p:nvPr>
        </p:nvSpPr>
        <p:spPr/>
        <p:txBody>
          <a:bodyPr>
            <a:normAutofit/>
          </a:bodyPr>
          <a:lstStyle/>
          <a:p>
            <a:endParaRPr lang="en-US" dirty="0"/>
          </a:p>
        </p:txBody>
      </p:sp>
      <p:pic>
        <p:nvPicPr>
          <p:cNvPr id="4" name="Picture 3" descr="karlMar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92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EMILE DURKHEIM (1858-1917</a:t>
            </a:r>
            <a:r>
              <a:rPr lang="en-US" altLang="en-US" b="1" dirty="0" smtClean="0"/>
              <a:t>)</a:t>
            </a:r>
            <a:endParaRPr lang="en-US" dirty="0"/>
          </a:p>
        </p:txBody>
      </p:sp>
      <p:sp>
        <p:nvSpPr>
          <p:cNvPr id="3" name="Content Placeholder 2"/>
          <p:cNvSpPr>
            <a:spLocks noGrp="1"/>
          </p:cNvSpPr>
          <p:nvPr>
            <p:ph sz="half" idx="1"/>
          </p:nvPr>
        </p:nvSpPr>
        <p:spPr>
          <a:xfrm>
            <a:off x="762001" y="1905000"/>
            <a:ext cx="3695670" cy="4267200"/>
          </a:xfrm>
          <a:solidFill>
            <a:srgbClr val="66CCFF"/>
          </a:solidFill>
        </p:spPr>
        <p:txBody>
          <a:bodyPr>
            <a:noAutofit/>
          </a:bodyPr>
          <a:lstStyle/>
          <a:p>
            <a:pPr>
              <a:buFont typeface="Arial" charset="0"/>
              <a:buNone/>
            </a:pPr>
            <a:r>
              <a:rPr lang="en-US" altLang="en-US" sz="2800" dirty="0" smtClean="0">
                <a:solidFill>
                  <a:schemeClr val="bg1"/>
                </a:solidFill>
              </a:rPr>
              <a:t>5. A </a:t>
            </a:r>
            <a:r>
              <a:rPr lang="en-US" altLang="en-US" sz="2800" dirty="0">
                <a:solidFill>
                  <a:schemeClr val="bg1"/>
                </a:solidFill>
              </a:rPr>
              <a:t>F</a:t>
            </a:r>
            <a:r>
              <a:rPr lang="en-US" altLang="en-US" sz="2800" dirty="0" smtClean="0">
                <a:solidFill>
                  <a:schemeClr val="bg1"/>
                </a:solidFill>
              </a:rPr>
              <a:t>rench sociologist who focused on the characteristics of social groups,                                             particularly the                                              cohesion or non-                                              cohesion of religious                                                groups.                                           * Study suicide rates in Catholics and protestants. </a:t>
            </a:r>
          </a:p>
          <a:p>
            <a:endParaRPr lang="en-US" sz="2800" dirty="0">
              <a:solidFill>
                <a:schemeClr val="bg1"/>
              </a:solidFill>
            </a:endParaRPr>
          </a:p>
        </p:txBody>
      </p:sp>
      <p:sp>
        <p:nvSpPr>
          <p:cNvPr id="5" name="Content Placeholder 4"/>
          <p:cNvSpPr>
            <a:spLocks noGrp="1"/>
          </p:cNvSpPr>
          <p:nvPr>
            <p:ph sz="half" idx="2"/>
          </p:nvPr>
        </p:nvSpPr>
        <p:spPr/>
        <p:txBody>
          <a:bodyPr>
            <a:normAutofit/>
          </a:bodyPr>
          <a:lstStyle/>
          <a:p>
            <a:endParaRPr lang="en-US"/>
          </a:p>
        </p:txBody>
      </p:sp>
      <p:pic>
        <p:nvPicPr>
          <p:cNvPr id="4" name="Picture 3" descr="emile durkhei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20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0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OF SOCIOLOGY TO THE OTHER SCIENCES</a:t>
            </a:r>
          </a:p>
        </p:txBody>
      </p:sp>
      <p:sp>
        <p:nvSpPr>
          <p:cNvPr id="3" name="Content Placeholder 2"/>
          <p:cNvSpPr>
            <a:spLocks noGrp="1"/>
          </p:cNvSpPr>
          <p:nvPr>
            <p:ph idx="1"/>
          </p:nvPr>
        </p:nvSpPr>
        <p:spPr>
          <a:xfrm>
            <a:off x="838200" y="1905000"/>
            <a:ext cx="7163694" cy="4267200"/>
          </a:xfrm>
          <a:solidFill>
            <a:srgbClr val="66CCFF"/>
          </a:solidFill>
        </p:spPr>
        <p:txBody>
          <a:bodyPr/>
          <a:lstStyle/>
          <a:p>
            <a:pPr>
              <a:buFont typeface="Arial" charset="0"/>
              <a:buNone/>
            </a:pPr>
            <a:r>
              <a:rPr lang="en-US" altLang="en-US" dirty="0" smtClean="0">
                <a:solidFill>
                  <a:srgbClr val="002060"/>
                </a:solidFill>
              </a:rPr>
              <a:t>1</a:t>
            </a:r>
            <a:r>
              <a:rPr lang="en-US" altLang="en-US" b="1" u="sng" dirty="0">
                <a:solidFill>
                  <a:srgbClr val="002060"/>
                </a:solidFill>
              </a:rPr>
              <a:t>. SOCIOLOGY AND ECONOMICS</a:t>
            </a:r>
            <a:r>
              <a:rPr lang="en-US" altLang="en-US" dirty="0">
                <a:solidFill>
                  <a:srgbClr val="002060"/>
                </a:solidFill>
              </a:rPr>
              <a:t>.</a:t>
            </a:r>
          </a:p>
          <a:p>
            <a:pPr algn="just">
              <a:buFont typeface="Arial" charset="0"/>
              <a:buNone/>
            </a:pPr>
            <a:r>
              <a:rPr lang="en-US" altLang="en-US" dirty="0">
                <a:solidFill>
                  <a:srgbClr val="002060"/>
                </a:solidFill>
              </a:rPr>
              <a:t>		</a:t>
            </a:r>
            <a:r>
              <a:rPr lang="en-US" altLang="en-US" sz="2600" dirty="0" smtClean="0">
                <a:solidFill>
                  <a:srgbClr val="002060"/>
                </a:solidFill>
              </a:rPr>
              <a:t>A great deal of </a:t>
            </a:r>
            <a:r>
              <a:rPr lang="en-US" altLang="en-US" sz="2600" u="sng" dirty="0" smtClean="0">
                <a:solidFill>
                  <a:srgbClr val="002060"/>
                </a:solidFill>
              </a:rPr>
              <a:t>human social behavior is economically motivate</a:t>
            </a:r>
            <a:r>
              <a:rPr lang="en-US" altLang="en-US" sz="2600" dirty="0" smtClean="0">
                <a:solidFill>
                  <a:srgbClr val="002060"/>
                </a:solidFill>
              </a:rPr>
              <a:t>d.</a:t>
            </a:r>
          </a:p>
          <a:p>
            <a:pPr algn="just">
              <a:buFont typeface="Arial" charset="0"/>
              <a:buNone/>
            </a:pPr>
            <a:r>
              <a:rPr lang="en-US" altLang="en-US" sz="2600" dirty="0" smtClean="0">
                <a:solidFill>
                  <a:srgbClr val="002060"/>
                </a:solidFill>
              </a:rPr>
              <a:t>	The desire for economic gains and possession of material wealth are strong motivating forces for human behavior</a:t>
            </a:r>
            <a:r>
              <a:rPr lang="en-US" altLang="en-US" dirty="0" smtClean="0">
                <a:solidFill>
                  <a:srgbClr val="002060"/>
                </a:solidFill>
              </a:rPr>
              <a:t>.</a:t>
            </a:r>
            <a:endParaRPr lang="en-US" altLang="en-US" dirty="0">
              <a:solidFill>
                <a:srgbClr val="002060"/>
              </a:solidFil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629" y="4495800"/>
            <a:ext cx="38576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72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019300"/>
            <a:ext cx="7696200" cy="4610099"/>
          </a:xfrm>
          <a:solidFill>
            <a:srgbClr val="66CCFF"/>
          </a:solidFill>
        </p:spPr>
        <p:txBody>
          <a:bodyPr>
            <a:normAutofit/>
          </a:bodyPr>
          <a:lstStyle/>
          <a:p>
            <a:r>
              <a:rPr lang="en-US" sz="2800" dirty="0" smtClean="0">
                <a:solidFill>
                  <a:schemeClr val="bg1"/>
                </a:solidFill>
              </a:rPr>
              <a:t>2. </a:t>
            </a:r>
            <a:r>
              <a:rPr lang="en-US" sz="2800" b="1" u="sng" dirty="0" smtClean="0">
                <a:solidFill>
                  <a:schemeClr val="bg1"/>
                </a:solidFill>
              </a:rPr>
              <a:t>ANTHROPOLOGY-</a:t>
            </a:r>
          </a:p>
          <a:p>
            <a:r>
              <a:rPr lang="en-US" dirty="0" smtClean="0">
                <a:solidFill>
                  <a:schemeClr val="bg1"/>
                </a:solidFill>
              </a:rPr>
              <a:t>ANTHROPOLOGY IS THE SCIENCE  WHICH STUDIES MAN BOTH </a:t>
            </a:r>
            <a:r>
              <a:rPr lang="en-US" dirty="0" smtClean="0">
                <a:solidFill>
                  <a:schemeClr val="bg1"/>
                </a:solidFill>
              </a:rPr>
              <a:t>AS  </a:t>
            </a:r>
            <a:r>
              <a:rPr lang="en-US" dirty="0" smtClean="0">
                <a:solidFill>
                  <a:schemeClr val="bg1"/>
                </a:solidFill>
              </a:rPr>
              <a:t>ANIMAL AND AS LIVING IN SOCIETY, HIS ORIGINS, DEVELOPMENT, DISTRIBUTION SOCIAL HABITS AND CULTURES.</a:t>
            </a:r>
            <a:endParaRPr lang="en-US" dirty="0">
              <a:solidFill>
                <a:schemeClr val="bg1"/>
              </a:solidFill>
            </a:endParaRPr>
          </a:p>
          <a:p>
            <a:pPr>
              <a:buFont typeface="Arial" charset="0"/>
              <a:buNone/>
            </a:pPr>
            <a:r>
              <a:rPr lang="en-US" altLang="en-US" sz="2800" b="1" u="sng" dirty="0" smtClean="0">
                <a:solidFill>
                  <a:schemeClr val="bg1"/>
                </a:solidFill>
              </a:rPr>
              <a:t>3. HISTORY-</a:t>
            </a:r>
          </a:p>
          <a:p>
            <a:pPr>
              <a:buFont typeface="Arial" charset="0"/>
              <a:buNone/>
            </a:pPr>
            <a:r>
              <a:rPr lang="en-US" altLang="en-US" dirty="0" smtClean="0">
                <a:solidFill>
                  <a:schemeClr val="bg1"/>
                </a:solidFill>
              </a:rPr>
              <a:t>      SOCIOLOGY </a:t>
            </a:r>
            <a:r>
              <a:rPr lang="en-US" altLang="en-US" dirty="0">
                <a:solidFill>
                  <a:schemeClr val="bg1"/>
                </a:solidFill>
              </a:rPr>
              <a:t>MAKES USE OF DATA AND PIECES OF INFORMATION THAT ARE PROVIDED BY HISTORIANS IN ORDER TO FORM CERTAIN GENERALIZATIONS ABOUT SOCIETY AND SOCIAL </a:t>
            </a:r>
            <a:r>
              <a:rPr lang="en-US" altLang="en-US" sz="2800" dirty="0">
                <a:solidFill>
                  <a:schemeClr val="bg1"/>
                </a:solidFill>
              </a:rPr>
              <a:t>INTERACTIONS.</a:t>
            </a:r>
          </a:p>
          <a:p>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5917"/>
            <a:ext cx="23622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2641"/>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0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Psychology</a:t>
            </a:r>
            <a:endParaRPr lang="en-US" dirty="0"/>
          </a:p>
        </p:txBody>
      </p:sp>
      <p:sp>
        <p:nvSpPr>
          <p:cNvPr id="3" name="Content Placeholder 2"/>
          <p:cNvSpPr>
            <a:spLocks noGrp="1"/>
          </p:cNvSpPr>
          <p:nvPr>
            <p:ph idx="1"/>
          </p:nvPr>
        </p:nvSpPr>
        <p:spPr>
          <a:xfrm>
            <a:off x="1065014" y="2209800"/>
            <a:ext cx="6859786" cy="4267200"/>
          </a:xfrm>
          <a:solidFill>
            <a:srgbClr val="66CCFF"/>
          </a:solidFill>
        </p:spPr>
        <p:txBody>
          <a:bodyPr/>
          <a:lstStyle/>
          <a:p>
            <a:pPr>
              <a:buFont typeface="Arial" charset="0"/>
              <a:buNone/>
            </a:pPr>
            <a:endParaRPr lang="en-US" altLang="en-US" dirty="0">
              <a:solidFill>
                <a:schemeClr val="bg1"/>
              </a:solidFill>
            </a:endParaRPr>
          </a:p>
          <a:p>
            <a:pPr algn="just">
              <a:buFont typeface="Arial" charset="0"/>
              <a:buNone/>
            </a:pPr>
            <a:r>
              <a:rPr lang="en-US" altLang="en-US" b="1" dirty="0">
                <a:solidFill>
                  <a:schemeClr val="bg1"/>
                </a:solidFill>
              </a:rPr>
              <a:t>PSYCHOLOGY IS INTERESTED IN THE STUDY OF WHAT GOES ON “WITHIN” THE INDIVIDUAL, HIS INNER NEEDS, DRIVES, INTERESTS, INTELLIGENCE, MOTIVES, HOPES AND FEARS. SOCIOLOGY IS CONCERNED WITH THE STUDY OF “WHAT GOES ON AMONG AND BETWEEN” PEOPLE, HIS SOCIAL INTERACTIONS , SOCIAL STRUCTURE, VALUES, CUSTOMS, LAWS, MORALS, ETC.</a:t>
            </a:r>
          </a:p>
          <a:p>
            <a:pPr algn="just">
              <a:buFont typeface="Arial" charset="0"/>
              <a:buNone/>
            </a:pPr>
            <a:endParaRPr lang="en-US" altLang="en-US" b="1" dirty="0">
              <a:solidFill>
                <a:schemeClr val="bg1"/>
              </a:solidFill>
            </a:endParaRPr>
          </a:p>
          <a:p>
            <a:endParaRPr lang="en-US"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6394"/>
            <a:ext cx="2590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91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science</a:t>
            </a:r>
            <a:endParaRPr lang="en-US" dirty="0"/>
          </a:p>
        </p:txBody>
      </p:sp>
      <p:sp>
        <p:nvSpPr>
          <p:cNvPr id="3" name="Content Placeholder 2"/>
          <p:cNvSpPr>
            <a:spLocks noGrp="1"/>
          </p:cNvSpPr>
          <p:nvPr>
            <p:ph idx="1"/>
          </p:nvPr>
        </p:nvSpPr>
        <p:spPr>
          <a:xfrm>
            <a:off x="533400" y="1637589"/>
            <a:ext cx="8001000" cy="4267200"/>
          </a:xfrm>
          <a:solidFill>
            <a:srgbClr val="66CCFF"/>
          </a:solidFill>
        </p:spPr>
        <p:txBody>
          <a:bodyPr/>
          <a:lstStyle/>
          <a:p>
            <a:pPr>
              <a:buFont typeface="Arial" charset="0"/>
              <a:buNone/>
            </a:pPr>
            <a:endParaRPr lang="en-US" altLang="en-US" dirty="0"/>
          </a:p>
          <a:p>
            <a:pPr algn="just">
              <a:buFont typeface="Arial" charset="0"/>
              <a:buNone/>
            </a:pPr>
            <a:r>
              <a:rPr lang="en-US" altLang="en-US" b="1" dirty="0">
                <a:solidFill>
                  <a:schemeClr val="bg1"/>
                </a:solidFill>
              </a:rPr>
              <a:t>SOCIOLOGISTS ARE INTERESTED IN THE STUDY OF THE SOCIAL INTERACTIONS INVOLVED IN HUMAN POLITICAL ACTIVITIES, THE DISTRIBUTION OF POWER IN THE SOCIETY, THE FORMATION OF POLITICAL DYNASTIES, AND THE ROLE OF WOMEN AND ETHNIC GROUPS IN POLITICAL EVENTS.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30427"/>
            <a:ext cx="2819400" cy="229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328114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67200"/>
            <a:ext cx="3966949" cy="255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392293" cy="1020762"/>
          </a:xfrm>
        </p:spPr>
        <p:txBody>
          <a:bodyPr/>
          <a:lstStyle/>
          <a:p>
            <a:r>
              <a:rPr dirty="0" smtClean="0"/>
              <a:t>Sociological Approaches</a:t>
            </a:r>
            <a:endParaRPr lang="en-US" dirty="0"/>
          </a:p>
        </p:txBody>
      </p:sp>
      <p:sp>
        <p:nvSpPr>
          <p:cNvPr id="2" name="Content Placeholder 1"/>
          <p:cNvSpPr>
            <a:spLocks noGrp="1"/>
          </p:cNvSpPr>
          <p:nvPr>
            <p:ph idx="1"/>
          </p:nvPr>
        </p:nvSpPr>
        <p:spPr>
          <a:xfrm>
            <a:off x="609600" y="1905000"/>
            <a:ext cx="8077200" cy="4419600"/>
          </a:xfrm>
        </p:spPr>
        <p:style>
          <a:lnRef idx="1">
            <a:schemeClr val="accent1"/>
          </a:lnRef>
          <a:fillRef idx="2">
            <a:schemeClr val="accent1"/>
          </a:fillRef>
          <a:effectRef idx="1">
            <a:schemeClr val="accent1"/>
          </a:effectRef>
          <a:fontRef idx="minor">
            <a:schemeClr val="dk1"/>
          </a:fontRef>
        </p:style>
        <p:txBody>
          <a:bodyPr>
            <a:normAutofit/>
          </a:bodyPr>
          <a:lstStyle/>
          <a:p>
            <a:r>
              <a:rPr lang="en-US" b="1" u="sng" dirty="0" smtClean="0"/>
              <a:t>The Evolutionary Approach </a:t>
            </a:r>
            <a:r>
              <a:rPr lang="en-US" b="1" dirty="0" smtClean="0"/>
              <a:t>–</a:t>
            </a:r>
            <a:r>
              <a:rPr lang="en-US" dirty="0" smtClean="0"/>
              <a:t> the earliest theoretical approach was based on the work of </a:t>
            </a:r>
            <a:r>
              <a:rPr lang="en-US" dirty="0" err="1" smtClean="0"/>
              <a:t>Auguste</a:t>
            </a:r>
            <a:r>
              <a:rPr lang="en-US" dirty="0" smtClean="0"/>
              <a:t> Comte and Herbert Spencer. This approach seemed to offer a satisfying explanation </a:t>
            </a:r>
            <a:r>
              <a:rPr lang="en-US" b="1" u="sng" dirty="0" smtClean="0"/>
              <a:t>of how human groups come to exist, grow, and develop</a:t>
            </a:r>
            <a:r>
              <a:rPr lang="en-US" u="sng" dirty="0" smtClean="0"/>
              <a:t>.</a:t>
            </a:r>
            <a:r>
              <a:rPr lang="en-US" dirty="0" smtClean="0"/>
              <a:t> </a:t>
            </a:r>
            <a:r>
              <a:rPr lang="en-US" u="sng" dirty="0" smtClean="0"/>
              <a:t>Sociologist using this approach as a frame of reference look  for </a:t>
            </a:r>
            <a:r>
              <a:rPr lang="en-US" b="1" u="sng" dirty="0" smtClean="0"/>
              <a:t>patterns of change</a:t>
            </a:r>
            <a:r>
              <a:rPr lang="en-US" u="sng" dirty="0" smtClean="0"/>
              <a:t>.</a:t>
            </a:r>
          </a:p>
          <a:p>
            <a:r>
              <a:rPr lang="en-US" b="1" dirty="0" smtClean="0"/>
              <a:t>The </a:t>
            </a:r>
            <a:r>
              <a:rPr lang="en-US" b="1" dirty="0" err="1" smtClean="0"/>
              <a:t>Interactionist</a:t>
            </a:r>
            <a:r>
              <a:rPr lang="en-US" b="1" dirty="0" smtClean="0"/>
              <a:t> Approach </a:t>
            </a:r>
            <a:r>
              <a:rPr lang="en-US" dirty="0" smtClean="0"/>
              <a:t>– suggests no grand theories of society since society and social and political institutions are conceptual abstractions , and only </a:t>
            </a:r>
            <a:r>
              <a:rPr lang="en-US" b="1" u="sng" dirty="0" smtClean="0"/>
              <a:t>people  and their interactions can be studied directly.</a:t>
            </a:r>
          </a:p>
          <a:p>
            <a:endParaRPr lang="en-US" b="1" dirty="0" smtClean="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62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par>
                          <p:cTn id="15" fill="hold">
                            <p:stCondLst>
                              <p:cond delay="8200"/>
                            </p:stCondLst>
                            <p:childTnLst>
                              <p:par>
                                <p:cTn id="16" presetID="22" presetClass="entr" presetSubtype="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up)">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Sociology and </a:t>
            </a:r>
            <a:r>
              <a:rPr dirty="0" smtClean="0"/>
              <a:t>Nature of Sociology</a:t>
            </a:r>
            <a:endParaRPr lang="en-US" dirty="0"/>
          </a:p>
        </p:txBody>
      </p:sp>
      <p:sp>
        <p:nvSpPr>
          <p:cNvPr id="3" name="Subtitle 2"/>
          <p:cNvSpPr>
            <a:spLocks noGrp="1"/>
          </p:cNvSpPr>
          <p:nvPr>
            <p:ph type="subTitle" idx="1"/>
          </p:nvPr>
        </p:nvSpPr>
        <p:spPr/>
        <p:txBody>
          <a:bodyPr/>
          <a:lstStyle/>
          <a:p>
            <a:r>
              <a:rPr lang="en-US" dirty="0" smtClean="0"/>
              <a:t>FYBMM- INTRODUCTION TO SOCIOLOGY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7740"/>
            <a:ext cx="27336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Sociological Approaches</a:t>
            </a:r>
            <a:endParaRPr lang="en-US" dirty="0"/>
          </a:p>
        </p:txBody>
      </p:sp>
      <p:sp>
        <p:nvSpPr>
          <p:cNvPr id="2" name="Content Placeholder 1"/>
          <p:cNvSpPr>
            <a:spLocks noGrp="1"/>
          </p:cNvSpPr>
          <p:nvPr>
            <p:ph idx="1"/>
          </p:nvPr>
        </p:nvSpPr>
        <p:spPr>
          <a:xfrm>
            <a:off x="609600" y="1828800"/>
            <a:ext cx="7848600" cy="457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b="1" u="sng" dirty="0" smtClean="0"/>
              <a:t>The Functionalist Approach</a:t>
            </a:r>
            <a:r>
              <a:rPr lang="en-US" sz="2600" u="sng" dirty="0" smtClean="0"/>
              <a:t> </a:t>
            </a:r>
            <a:r>
              <a:rPr lang="en-US" sz="2600" dirty="0" smtClean="0"/>
              <a:t>– views society as an </a:t>
            </a:r>
            <a:r>
              <a:rPr lang="en-US" sz="2600" b="1" u="sng" dirty="0" smtClean="0"/>
              <a:t>organized network  of cooperating groups operating orderly according to generally accepted norms</a:t>
            </a:r>
            <a:r>
              <a:rPr lang="en-US" sz="2600" b="1" dirty="0" smtClean="0"/>
              <a:t>.</a:t>
            </a:r>
          </a:p>
          <a:p>
            <a:r>
              <a:rPr lang="en-US" sz="2600" b="1" u="sng" dirty="0" smtClean="0"/>
              <a:t>The Conflict Approach</a:t>
            </a:r>
            <a:r>
              <a:rPr lang="en-US" sz="2600" u="sng" dirty="0" smtClean="0"/>
              <a:t> </a:t>
            </a:r>
            <a:r>
              <a:rPr lang="en-US" sz="2600" dirty="0" smtClean="0"/>
              <a:t>– view society as one that is held together through the power of dominant groups. These theorist claim that the </a:t>
            </a:r>
            <a:r>
              <a:rPr lang="en-US" sz="2600" b="1" u="sng" dirty="0" smtClean="0"/>
              <a:t>“share  values” of functionalists do not really exist, an artificial consensus in which</a:t>
            </a:r>
            <a:r>
              <a:rPr lang="en-US" sz="2600" b="1" dirty="0" smtClean="0"/>
              <a:t> </a:t>
            </a:r>
            <a:r>
              <a:rPr lang="en-US" sz="2600" b="1" u="sng" dirty="0" smtClean="0"/>
              <a:t>dominant  groups or classes impose these values and rules upon the rest of the people.</a:t>
            </a:r>
            <a:endParaRPr lang="en-US" sz="2600" b="1" u="sng" dirty="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62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par>
                          <p:cTn id="15" fill="hold">
                            <p:stCondLst>
                              <p:cond delay="8200"/>
                            </p:stCondLst>
                            <p:childTnLst>
                              <p:par>
                                <p:cTn id="16" presetID="22" presetClass="entr" presetSubtype="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up)">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endParaRPr lang="en-US" dirty="0"/>
          </a:p>
        </p:txBody>
      </p:sp>
      <p:sp>
        <p:nvSpPr>
          <p:cNvPr id="3" name="Content Placeholder 2"/>
          <p:cNvSpPr>
            <a:spLocks noGrp="1"/>
          </p:cNvSpPr>
          <p:nvPr>
            <p:ph idx="1"/>
          </p:nvPr>
        </p:nvSpPr>
        <p:spPr>
          <a:xfrm>
            <a:off x="838200" y="1905000"/>
            <a:ext cx="7467600" cy="4267200"/>
          </a:xfrm>
          <a:solidFill>
            <a:srgbClr val="66CCFF"/>
          </a:solidFill>
        </p:spPr>
        <p:txBody>
          <a:bodyPr/>
          <a:lstStyle/>
          <a:p>
            <a:r>
              <a:rPr lang="en-US" dirty="0" smtClean="0">
                <a:solidFill>
                  <a:schemeClr val="bg1"/>
                </a:solidFill>
              </a:rPr>
              <a:t>Study the society in which you live. </a:t>
            </a:r>
          </a:p>
          <a:p>
            <a:r>
              <a:rPr lang="en-US" dirty="0" smtClean="0">
                <a:solidFill>
                  <a:schemeClr val="bg1"/>
                </a:solidFill>
              </a:rPr>
              <a:t>Study the culture, thought process of the people</a:t>
            </a:r>
          </a:p>
          <a:p>
            <a:r>
              <a:rPr lang="en-US" dirty="0" smtClean="0">
                <a:solidFill>
                  <a:schemeClr val="bg1"/>
                </a:solidFill>
              </a:rPr>
              <a:t>Understanding, tolerant…</a:t>
            </a:r>
          </a:p>
          <a:p>
            <a:r>
              <a:rPr lang="en-US" dirty="0" smtClean="0">
                <a:solidFill>
                  <a:schemeClr val="bg1"/>
                </a:solidFill>
              </a:rPr>
              <a:t>How do they gather knowledge</a:t>
            </a:r>
          </a:p>
          <a:p>
            <a:r>
              <a:rPr lang="en-US" dirty="0" smtClean="0">
                <a:solidFill>
                  <a:schemeClr val="bg1"/>
                </a:solidFill>
              </a:rPr>
              <a:t>Association, </a:t>
            </a:r>
          </a:p>
          <a:p>
            <a:r>
              <a:rPr lang="en-US" dirty="0" smtClean="0">
                <a:solidFill>
                  <a:schemeClr val="bg1"/>
                </a:solidFill>
              </a:rPr>
              <a:t>How they behave towards certain myths, and how they react towards it. </a:t>
            </a:r>
          </a:p>
          <a:p>
            <a:r>
              <a:rPr lang="en-US" dirty="0" smtClean="0">
                <a:solidFill>
                  <a:schemeClr val="bg1"/>
                </a:solidFill>
              </a:rPr>
              <a:t>Work in a group…</a:t>
            </a:r>
          </a:p>
          <a:p>
            <a:endParaRPr lang="en-US" dirty="0">
              <a:solidFill>
                <a:schemeClr val="bg1"/>
              </a:solidFill>
            </a:endParaRPr>
          </a:p>
        </p:txBody>
      </p:sp>
    </p:spTree>
    <p:extLst>
      <p:ext uri="{BB962C8B-B14F-4D97-AF65-F5344CB8AC3E}">
        <p14:creationId xmlns:p14="http://schemas.microsoft.com/office/powerpoint/2010/main" val="27043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Easy </a:t>
            </a:r>
            <a:r>
              <a:rPr lang="en-US" sz="4800" dirty="0" err="1" smtClean="0"/>
              <a:t>hai</a:t>
            </a:r>
            <a:r>
              <a:rPr lang="en-US" sz="4800" dirty="0" smtClean="0"/>
              <a:t> </a:t>
            </a:r>
            <a:r>
              <a:rPr lang="en-US" sz="4800" dirty="0" err="1" smtClean="0"/>
              <a:t>na</a:t>
            </a:r>
            <a:r>
              <a:rPr lang="en-US" sz="4800" dirty="0" smtClean="0"/>
              <a:t>…</a:t>
            </a:r>
            <a:endParaRPr lang="en-US" sz="4800"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08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19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sz="6000" smtClean="0">
                <a:effectLst>
                  <a:outerShdw blurRad="38100" dist="38100" dir="2700000" algn="tl">
                    <a:srgbClr val="000000">
                      <a:alpha val="43137"/>
                    </a:srgbClr>
                  </a:outerShdw>
                </a:effectLst>
              </a:rPr>
              <a:t>Sociology</a:t>
            </a:r>
            <a:endParaRPr lang="en-US" sz="60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143000" y="2286000"/>
            <a:ext cx="6859786" cy="4267200"/>
          </a:xfrm>
        </p:spPr>
        <p:style>
          <a:lnRef idx="1">
            <a:schemeClr val="accent1"/>
          </a:lnRef>
          <a:fillRef idx="2">
            <a:schemeClr val="accent1"/>
          </a:fillRef>
          <a:effectRef idx="1">
            <a:schemeClr val="accent1"/>
          </a:effectRef>
          <a:fontRef idx="minor">
            <a:schemeClr val="dk1"/>
          </a:fontRef>
        </p:style>
        <p:txBody>
          <a:bodyPr/>
          <a:lstStyle/>
          <a:p>
            <a:pPr>
              <a:buFont typeface="Wingdings" pitchFamily="2" charset="2"/>
              <a:buChar char="v"/>
            </a:pPr>
            <a:r>
              <a:rPr lang="en-US" dirty="0" smtClean="0"/>
              <a:t>Scientific study of human society, it’s origin, structure, function, and direction</a:t>
            </a:r>
          </a:p>
          <a:p>
            <a:pPr>
              <a:buFont typeface="Wingdings" pitchFamily="2" charset="2"/>
              <a:buChar char="v"/>
            </a:pPr>
            <a:endParaRPr lang="en-US" dirty="0" smtClean="0"/>
          </a:p>
          <a:p>
            <a:pPr>
              <a:buFont typeface="Wingdings" pitchFamily="2" charset="2"/>
              <a:buChar char="v"/>
            </a:pPr>
            <a:r>
              <a:rPr lang="en-US" dirty="0" smtClean="0"/>
              <a:t>The word Sociology was taken from two foreign words:</a:t>
            </a:r>
          </a:p>
          <a:p>
            <a:pPr lvl="3">
              <a:buFont typeface="Wingdings" pitchFamily="2" charset="2"/>
              <a:buChar char="Ø"/>
            </a:pPr>
            <a:r>
              <a:rPr lang="en-US" sz="2600" i="1" u="sng" dirty="0" err="1" smtClean="0"/>
              <a:t>Socius</a:t>
            </a:r>
            <a:r>
              <a:rPr lang="en-US" sz="2600" dirty="0" smtClean="0"/>
              <a:t> a Latin term which means companion or associate </a:t>
            </a:r>
          </a:p>
          <a:p>
            <a:pPr lvl="3">
              <a:buFont typeface="Wingdings" pitchFamily="2" charset="2"/>
              <a:buChar char="Ø"/>
            </a:pPr>
            <a:r>
              <a:rPr lang="en-US" sz="2600" i="1" u="sng" dirty="0" smtClean="0"/>
              <a:t>Logos</a:t>
            </a:r>
            <a:r>
              <a:rPr lang="en-US" sz="2600" i="1" dirty="0" smtClean="0"/>
              <a:t> </a:t>
            </a:r>
            <a:r>
              <a:rPr lang="en-US" sz="2600" dirty="0" smtClean="0"/>
              <a:t>a Greek term for study</a:t>
            </a:r>
          </a:p>
          <a:p>
            <a:pPr lvl="3">
              <a:buFont typeface="Wingdings" pitchFamily="2" charset="2"/>
              <a:buChar char="Ø"/>
            </a:pPr>
            <a:endParaRPr lang="en-US" sz="2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182" y="152400"/>
            <a:ext cx="23622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36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par>
                          <p:cTn id="15" fill="hold">
                            <p:stCondLst>
                              <p:cond delay="5600"/>
                            </p:stCondLst>
                            <p:childTnLst>
                              <p:par>
                                <p:cTn id="16" presetID="22" presetClass="entr" presetSubtype="2"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right)">
                                      <p:cBhvr>
                                        <p:cTn id="18" dur="2000"/>
                                        <p:tgtEl>
                                          <p:spTgt spid="2">
                                            <p:txEl>
                                              <p:pRg st="2" end="2"/>
                                            </p:txEl>
                                          </p:spTgt>
                                        </p:tgtEl>
                                      </p:cBhvr>
                                    </p:animEffect>
                                  </p:childTnLst>
                                </p:cTn>
                              </p:par>
                            </p:childTnLst>
                          </p:cTn>
                        </p:par>
                        <p:par>
                          <p:cTn id="19" fill="hold">
                            <p:stCondLst>
                              <p:cond delay="7600"/>
                            </p:stCondLst>
                            <p:childTnLst>
                              <p:par>
                                <p:cTn id="20" presetID="22" presetClass="entr" presetSubtype="1"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2000"/>
                                        <p:tgtEl>
                                          <p:spTgt spid="2">
                                            <p:txEl>
                                              <p:pRg st="3" end="3"/>
                                            </p:txEl>
                                          </p:spTgt>
                                        </p:tgtEl>
                                      </p:cBhvr>
                                    </p:animEffect>
                                  </p:childTnLst>
                                </p:cTn>
                              </p:par>
                            </p:childTnLst>
                          </p:cTn>
                        </p:par>
                        <p:par>
                          <p:cTn id="23" fill="hold">
                            <p:stCondLst>
                              <p:cond delay="9600"/>
                            </p:stCondLst>
                            <p:childTnLst>
                              <p:par>
                                <p:cTn id="24" presetID="22" presetClass="entr" presetSubtype="1"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up)">
                                      <p:cBhvr>
                                        <p:cTn id="2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r>
              <a:rPr lang="en-US" sz="2600" dirty="0" smtClean="0"/>
              <a:t>Sociology is the </a:t>
            </a:r>
            <a:r>
              <a:rPr lang="en-US" sz="2600" b="1" u="sng" dirty="0" smtClean="0"/>
              <a:t>systematic study of human society and social interaction.</a:t>
            </a:r>
          </a:p>
          <a:p>
            <a:r>
              <a:rPr lang="en-US" sz="2600" b="1" u="sng" dirty="0" smtClean="0"/>
              <a:t>A society- </a:t>
            </a:r>
            <a:r>
              <a:rPr lang="en-US" sz="2600" dirty="0" smtClean="0"/>
              <a:t>it is a large social grouping that shares the same geographical territory and is subject to the same political authority and dominant cultural experience. </a:t>
            </a:r>
          </a:p>
          <a:p>
            <a:r>
              <a:rPr lang="en-US" sz="2600" dirty="0" smtClean="0"/>
              <a:t>It is an ability to see the relationship between individual experiences and the larger society- social imagination.</a:t>
            </a:r>
            <a:endParaRPr lang="en-US" sz="2600" dirty="0"/>
          </a:p>
        </p:txBody>
      </p:sp>
    </p:spTree>
    <p:extLst>
      <p:ext uri="{BB962C8B-B14F-4D97-AF65-F5344CB8AC3E}">
        <p14:creationId xmlns:p14="http://schemas.microsoft.com/office/powerpoint/2010/main" val="130698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543800" cy="1020762"/>
          </a:xfrm>
          <a:solidFill>
            <a:srgbClr val="66CCFF"/>
          </a:solidFill>
        </p:spPr>
        <p:txBody>
          <a:bodyPr/>
          <a:lstStyle/>
          <a:p>
            <a:r>
              <a:rPr lang="en-US" dirty="0" smtClean="0"/>
              <a:t>DEFINTION- IT IS A STUDY OF…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365453" cy="2060627"/>
          </a:xfrm>
          <a:prstGeom prst="rect">
            <a:avLst/>
          </a:prstGeom>
          <a:solidFill>
            <a:srgbClr val="66CCFF"/>
          </a:soli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060" y="1507766"/>
            <a:ext cx="2590800" cy="1695450"/>
          </a:xfrm>
          <a:prstGeom prst="rect">
            <a:avLst/>
          </a:prstGeom>
          <a:solidFill>
            <a:srgbClr val="66CCFF"/>
          </a:solidFill>
          <a:ln>
            <a:noFill/>
          </a:ln>
          <a:effec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761" y="3324225"/>
            <a:ext cx="3657600" cy="2060575"/>
          </a:xfrm>
          <a:prstGeom prst="rect">
            <a:avLst/>
          </a:prstGeom>
          <a:solidFill>
            <a:srgbClr val="66CCFF"/>
          </a:solidFill>
          <a:ln>
            <a:noFill/>
          </a:ln>
          <a:effec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70400"/>
            <a:ext cx="3505200" cy="1828800"/>
          </a:xfrm>
          <a:prstGeom prst="rect">
            <a:avLst/>
          </a:prstGeom>
          <a:solidFill>
            <a:srgbClr val="66CCFF"/>
          </a:solidFill>
          <a:ln>
            <a:noFill/>
          </a:ln>
          <a:effectLst/>
        </p:spPr>
      </p:pic>
      <p:sp>
        <p:nvSpPr>
          <p:cNvPr id="4" name="TextBox 3"/>
          <p:cNvSpPr txBox="1"/>
          <p:nvPr/>
        </p:nvSpPr>
        <p:spPr>
          <a:xfrm>
            <a:off x="1467333" y="3821982"/>
            <a:ext cx="1180131" cy="424732"/>
          </a:xfrm>
          <a:prstGeom prst="rect">
            <a:avLst/>
          </a:prstGeom>
          <a:solidFill>
            <a:srgbClr val="66CCFF"/>
          </a:solidFill>
        </p:spPr>
        <p:txBody>
          <a:bodyPr wrap="none" rtlCol="0">
            <a:spAutoFit/>
          </a:bodyPr>
          <a:lstStyle/>
          <a:p>
            <a:pPr>
              <a:lnSpc>
                <a:spcPct val="90000"/>
              </a:lnSpc>
            </a:pPr>
            <a:r>
              <a:rPr lang="en-US" sz="2400" dirty="0" smtClean="0"/>
              <a:t>GROUP</a:t>
            </a:r>
            <a:endParaRPr lang="en-US" sz="2400" dirty="0"/>
          </a:p>
        </p:txBody>
      </p:sp>
      <p:sp>
        <p:nvSpPr>
          <p:cNvPr id="5" name="TextBox 4"/>
          <p:cNvSpPr txBox="1"/>
          <p:nvPr/>
        </p:nvSpPr>
        <p:spPr>
          <a:xfrm>
            <a:off x="6668490" y="1985350"/>
            <a:ext cx="2066078" cy="424732"/>
          </a:xfrm>
          <a:prstGeom prst="rect">
            <a:avLst/>
          </a:prstGeom>
          <a:solidFill>
            <a:srgbClr val="66CCFF"/>
          </a:solidFill>
        </p:spPr>
        <p:txBody>
          <a:bodyPr wrap="none" rtlCol="0">
            <a:spAutoFit/>
          </a:bodyPr>
          <a:lstStyle/>
          <a:p>
            <a:pPr>
              <a:lnSpc>
                <a:spcPct val="90000"/>
              </a:lnSpc>
            </a:pPr>
            <a:r>
              <a:rPr lang="en-US" sz="2400" dirty="0" smtClean="0"/>
              <a:t>ASSOCIATION</a:t>
            </a:r>
            <a:endParaRPr lang="en-US" sz="2400" dirty="0"/>
          </a:p>
        </p:txBody>
      </p:sp>
      <p:sp>
        <p:nvSpPr>
          <p:cNvPr id="6" name="TextBox 5"/>
          <p:cNvSpPr txBox="1"/>
          <p:nvPr/>
        </p:nvSpPr>
        <p:spPr>
          <a:xfrm>
            <a:off x="5578875" y="5486400"/>
            <a:ext cx="2085123" cy="424732"/>
          </a:xfrm>
          <a:prstGeom prst="rect">
            <a:avLst/>
          </a:prstGeom>
          <a:solidFill>
            <a:srgbClr val="66CCFF"/>
          </a:solidFill>
        </p:spPr>
        <p:txBody>
          <a:bodyPr wrap="none" rtlCol="0">
            <a:spAutoFit/>
          </a:bodyPr>
          <a:lstStyle/>
          <a:p>
            <a:pPr>
              <a:lnSpc>
                <a:spcPct val="90000"/>
              </a:lnSpc>
            </a:pPr>
            <a:r>
              <a:rPr lang="en-US" sz="2400" dirty="0" smtClean="0"/>
              <a:t>SOCIETY AND </a:t>
            </a:r>
            <a:endParaRPr lang="en-US" sz="2400" dirty="0"/>
          </a:p>
        </p:txBody>
      </p:sp>
      <p:sp>
        <p:nvSpPr>
          <p:cNvPr id="7" name="TextBox 6"/>
          <p:cNvSpPr txBox="1"/>
          <p:nvPr/>
        </p:nvSpPr>
        <p:spPr>
          <a:xfrm>
            <a:off x="494215" y="6299200"/>
            <a:ext cx="3126369" cy="424732"/>
          </a:xfrm>
          <a:prstGeom prst="rect">
            <a:avLst/>
          </a:prstGeom>
          <a:solidFill>
            <a:srgbClr val="66CCFF"/>
          </a:solidFill>
        </p:spPr>
        <p:txBody>
          <a:bodyPr wrap="none" rtlCol="0">
            <a:spAutoFit/>
          </a:bodyPr>
          <a:lstStyle/>
          <a:p>
            <a:pPr>
              <a:lnSpc>
                <a:spcPct val="90000"/>
              </a:lnSpc>
            </a:pPr>
            <a:r>
              <a:rPr lang="en-US" sz="2400" dirty="0" smtClean="0"/>
              <a:t>SOCIAL INTERACTION</a:t>
            </a:r>
            <a:endParaRPr lang="en-US" sz="2400" dirty="0"/>
          </a:p>
        </p:txBody>
      </p:sp>
    </p:spTree>
    <p:extLst>
      <p:ext uri="{BB962C8B-B14F-4D97-AF65-F5344CB8AC3E}">
        <p14:creationId xmlns:p14="http://schemas.microsoft.com/office/powerpoint/2010/main" val="334422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 focuses on…</a:t>
            </a:r>
            <a:endParaRPr lang="en-US" dirty="0"/>
          </a:p>
        </p:txBody>
      </p:sp>
      <p:sp>
        <p:nvSpPr>
          <p:cNvPr id="3" name="Content Placeholder 2"/>
          <p:cNvSpPr>
            <a:spLocks noGrp="1"/>
          </p:cNvSpPr>
          <p:nvPr>
            <p:ph idx="1"/>
          </p:nvPr>
        </p:nvSpPr>
        <p:spPr/>
        <p:txBody>
          <a:bodyPr>
            <a:normAutofit/>
          </a:bodyPr>
          <a:lstStyle/>
          <a:p>
            <a:r>
              <a:rPr lang="en-US" sz="2800" dirty="0" smtClean="0"/>
              <a:t>How social relationships influences people’s attitude and behavior </a:t>
            </a:r>
          </a:p>
          <a:p>
            <a:r>
              <a:rPr lang="en-US" sz="2800" dirty="0" smtClean="0"/>
              <a:t>How major social institutions affect us </a:t>
            </a:r>
          </a:p>
          <a:p>
            <a:r>
              <a:rPr lang="en-US" sz="2800" dirty="0" smtClean="0"/>
              <a:t>How we affect other individuals, groups and organizations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19600"/>
            <a:ext cx="3429000" cy="231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591" y="9269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67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sociological perspective</a:t>
            </a:r>
            <a:endParaRPr lang="en-US" dirty="0"/>
          </a:p>
        </p:txBody>
      </p:sp>
      <p:sp>
        <p:nvSpPr>
          <p:cNvPr id="3" name="Content Placeholder 2"/>
          <p:cNvSpPr>
            <a:spLocks noGrp="1"/>
          </p:cNvSpPr>
          <p:nvPr>
            <p:ph idx="1"/>
          </p:nvPr>
        </p:nvSpPr>
        <p:spPr>
          <a:xfrm>
            <a:off x="685800" y="1905000"/>
            <a:ext cx="7696200" cy="4572000"/>
          </a:xfrm>
        </p:spPr>
        <p:txBody>
          <a:bodyPr>
            <a:normAutofit/>
          </a:bodyPr>
          <a:lstStyle/>
          <a:p>
            <a:r>
              <a:rPr lang="en-US" sz="2600" dirty="0" smtClean="0"/>
              <a:t>It helps us to see </a:t>
            </a:r>
            <a:r>
              <a:rPr lang="en-US" sz="2600" u="sng" dirty="0" smtClean="0"/>
              <a:t>general social patterns in the behavior of particular individuals</a:t>
            </a:r>
            <a:r>
              <a:rPr lang="en-US" sz="2600" dirty="0" smtClean="0"/>
              <a:t>.</a:t>
            </a:r>
          </a:p>
          <a:p>
            <a:r>
              <a:rPr lang="en-US" sz="2600" dirty="0" smtClean="0"/>
              <a:t>It allows or forces us </a:t>
            </a:r>
            <a:r>
              <a:rPr lang="en-US" sz="2600" b="1" u="sng" dirty="0" smtClean="0"/>
              <a:t>to look beyond the outer appearances of our social world and discover new levels of reality </a:t>
            </a:r>
          </a:p>
          <a:p>
            <a:r>
              <a:rPr lang="en-US" sz="2600" dirty="0" smtClean="0"/>
              <a:t>It encourages us </a:t>
            </a:r>
            <a:r>
              <a:rPr lang="en-US" sz="2600" u="sng" dirty="0" smtClean="0"/>
              <a:t>to realize that society guides our thoughts and deeds- </a:t>
            </a:r>
            <a:r>
              <a:rPr lang="en-US" sz="2600" b="1" u="sng" dirty="0" smtClean="0"/>
              <a:t>to see the strange in the familiar.</a:t>
            </a:r>
          </a:p>
          <a:p>
            <a:r>
              <a:rPr lang="en-US" sz="2600" dirty="0" smtClean="0"/>
              <a:t>Sociology also encourages to </a:t>
            </a:r>
            <a:r>
              <a:rPr lang="en-US" sz="2600" u="sng" dirty="0" smtClean="0"/>
              <a:t>see individuality in social context.</a:t>
            </a:r>
            <a:endParaRPr lang="en-US" sz="2600" u="sng" dirty="0"/>
          </a:p>
        </p:txBody>
      </p:sp>
    </p:spTree>
    <p:extLst>
      <p:ext uri="{BB962C8B-B14F-4D97-AF65-F5344CB8AC3E}">
        <p14:creationId xmlns:p14="http://schemas.microsoft.com/office/powerpoint/2010/main" val="345704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749" y="365919"/>
            <a:ext cx="7469385" cy="1020762"/>
          </a:xfrm>
        </p:spPr>
        <p:txBody>
          <a:bodyPr>
            <a:noAutofit/>
          </a:bodyPr>
          <a:lstStyle/>
          <a:p>
            <a:r>
              <a:rPr sz="4000" dirty="0" smtClean="0">
                <a:effectLst>
                  <a:outerShdw blurRad="38100" dist="38100" dir="2700000" algn="tl">
                    <a:srgbClr val="000000">
                      <a:alpha val="43137"/>
                    </a:srgbClr>
                  </a:outerShdw>
                </a:effectLst>
              </a:rPr>
              <a:t>Characteristics of Sociology</a:t>
            </a:r>
            <a:endParaRPr lang="en-US" sz="4000" dirty="0"/>
          </a:p>
        </p:txBody>
      </p:sp>
      <p:sp>
        <p:nvSpPr>
          <p:cNvPr id="2" name="Content Placeholder 1"/>
          <p:cNvSpPr>
            <a:spLocks noGrp="1"/>
          </p:cNvSpPr>
          <p:nvPr>
            <p:ph idx="1"/>
          </p:nvPr>
        </p:nvSpPr>
        <p:spPr>
          <a:xfrm>
            <a:off x="533400" y="1828800"/>
            <a:ext cx="8077200" cy="4800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Font typeface="Arial" charset="0"/>
              <a:buNone/>
            </a:pPr>
            <a:r>
              <a:rPr lang="en-US" dirty="0" smtClean="0"/>
              <a:t>1. Sociology is an </a:t>
            </a:r>
            <a:r>
              <a:rPr lang="en-US" b="1" u="sng" dirty="0" smtClean="0"/>
              <a:t>independent science</a:t>
            </a:r>
            <a:r>
              <a:rPr lang="en-US" dirty="0" smtClean="0"/>
              <a:t>.</a:t>
            </a:r>
            <a:r>
              <a:rPr lang="en-US" altLang="en-US" dirty="0"/>
              <a:t> </a:t>
            </a:r>
            <a:r>
              <a:rPr lang="en-US" altLang="en-US" dirty="0" smtClean="0"/>
              <a:t>A</a:t>
            </a:r>
            <a:r>
              <a:rPr lang="en-US" altLang="en-US" dirty="0"/>
              <a:t> systematic study of anything that can be examined, tested, and verified</a:t>
            </a:r>
            <a:r>
              <a:rPr lang="en-US" altLang="en-US" b="1" dirty="0"/>
              <a:t>. </a:t>
            </a:r>
          </a:p>
          <a:p>
            <a:pPr marL="0" indent="0">
              <a:buNone/>
            </a:pPr>
            <a:r>
              <a:rPr lang="en-US" dirty="0" smtClean="0"/>
              <a:t>2. It is </a:t>
            </a:r>
            <a:r>
              <a:rPr lang="en-US" b="1" u="sng" dirty="0" smtClean="0"/>
              <a:t>abstract not concrete</a:t>
            </a:r>
            <a:r>
              <a:rPr lang="en-US" dirty="0" smtClean="0"/>
              <a:t>.</a:t>
            </a:r>
          </a:p>
          <a:p>
            <a:pPr marL="514350" indent="-514350">
              <a:buNone/>
              <a:defRPr/>
            </a:pPr>
            <a:r>
              <a:rPr lang="en-US" dirty="0" smtClean="0"/>
              <a:t>3.  It is </a:t>
            </a:r>
            <a:r>
              <a:rPr lang="en-US" b="1" u="sng" dirty="0" smtClean="0"/>
              <a:t>Neutral</a:t>
            </a:r>
            <a:r>
              <a:rPr lang="en-US" dirty="0" smtClean="0"/>
              <a:t>- </a:t>
            </a:r>
            <a:r>
              <a:rPr lang="en-US" dirty="0"/>
              <a:t>ethically neutral and maintains a value-free </a:t>
            </a:r>
            <a:r>
              <a:rPr lang="en-US" dirty="0" smtClean="0"/>
              <a:t>position. (moral judgements and values, and </a:t>
            </a:r>
            <a:r>
              <a:rPr lang="en-US" u="sng" dirty="0" smtClean="0"/>
              <a:t>overcome personal biases, and their teaching</a:t>
            </a:r>
            <a:r>
              <a:rPr lang="en-US" dirty="0" smtClean="0"/>
              <a:t>)</a:t>
            </a:r>
          </a:p>
          <a:p>
            <a:pPr marL="0" indent="0">
              <a:buNone/>
            </a:pPr>
            <a:r>
              <a:rPr lang="en-US" dirty="0" smtClean="0"/>
              <a:t>4. Sociology is </a:t>
            </a:r>
            <a:r>
              <a:rPr lang="en-US" b="1" u="sng" dirty="0" smtClean="0"/>
              <a:t>rational and experimental</a:t>
            </a:r>
            <a:r>
              <a:rPr lang="en-US" dirty="0" smtClean="0"/>
              <a:t>.</a:t>
            </a:r>
          </a:p>
          <a:p>
            <a:pPr marL="0" indent="0">
              <a:buNone/>
            </a:pPr>
            <a:r>
              <a:rPr lang="en-US" dirty="0" smtClean="0"/>
              <a:t>5. Sociology is </a:t>
            </a:r>
            <a:r>
              <a:rPr lang="en-US" b="1" u="sng" dirty="0" smtClean="0"/>
              <a:t>generalizing not individualizing</a:t>
            </a:r>
            <a:r>
              <a:rPr lang="en-US" dirty="0" smtClean="0"/>
              <a:t>.</a:t>
            </a:r>
          </a:p>
          <a:p>
            <a:pPr marL="0" indent="0">
              <a:buNone/>
            </a:pPr>
            <a:r>
              <a:rPr lang="en-US" dirty="0" smtClean="0"/>
              <a:t>6. Sociology is </a:t>
            </a:r>
            <a:r>
              <a:rPr lang="en-US" b="1" u="sng" dirty="0" smtClean="0"/>
              <a:t>categorical not a normative</a:t>
            </a:r>
            <a:r>
              <a:rPr lang="en-US" dirty="0" smtClean="0"/>
              <a:t>. (</a:t>
            </a:r>
            <a:r>
              <a:rPr lang="en-US" dirty="0"/>
              <a:t> deriving from a standard or norm, especially of </a:t>
            </a:r>
            <a:r>
              <a:rPr lang="en-US" dirty="0" smtClean="0"/>
              <a:t>behavior.)</a:t>
            </a:r>
          </a:p>
          <a:p>
            <a:pPr marL="514350" indent="-514350">
              <a:buNone/>
              <a:defRPr/>
            </a:pPr>
            <a:r>
              <a:rPr lang="en-US" dirty="0" smtClean="0"/>
              <a:t>7. </a:t>
            </a:r>
            <a:r>
              <a:rPr lang="en-US" b="1" dirty="0" smtClean="0">
                <a:solidFill>
                  <a:schemeClr val="bg1"/>
                </a:solidFill>
              </a:rPr>
              <a:t> </a:t>
            </a:r>
            <a:r>
              <a:rPr lang="en-US" dirty="0">
                <a:solidFill>
                  <a:schemeClr val="bg1"/>
                </a:solidFill>
              </a:rPr>
              <a:t>It is concerned with </a:t>
            </a:r>
            <a:r>
              <a:rPr lang="en-US" b="1" u="sng" dirty="0">
                <a:solidFill>
                  <a:schemeClr val="bg1"/>
                </a:solidFill>
              </a:rPr>
              <a:t>the study of human social life.</a:t>
            </a:r>
          </a:p>
          <a:p>
            <a:pPr marL="514350" indent="-514350">
              <a:buNone/>
              <a:defRPr/>
            </a:pPr>
            <a:endParaRPr lang="en-US" b="1" u="sng" dirty="0">
              <a:solidFill>
                <a:schemeClr val="bg1"/>
              </a:solidFill>
            </a:endParaRPr>
          </a:p>
          <a:p>
            <a:pPr>
              <a:buFont typeface="Arial" pitchFamily="34" charset="0"/>
              <a:buChar char="•"/>
              <a:defRPr/>
            </a:pPr>
            <a:endParaRPr lang="en-US" b="1" dirty="0">
              <a:solidFill>
                <a:schemeClr val="bg1"/>
              </a:solidFill>
            </a:endParaRP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27432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par>
                          <p:cTn id="11" fill="hold">
                            <p:stCondLst>
                              <p:cond delay="7000"/>
                            </p:stCondLst>
                            <p:childTnLst>
                              <p:par>
                                <p:cTn id="12" presetID="22" presetClass="entr" presetSubtype="1"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2000"/>
                                        <p:tgtEl>
                                          <p:spTgt spid="2">
                                            <p:txEl>
                                              <p:pRg st="0" end="0"/>
                                            </p:txEl>
                                          </p:spTgt>
                                        </p:tgtEl>
                                      </p:cBhvr>
                                    </p:animEffect>
                                  </p:childTnLst>
                                </p:cTn>
                              </p:par>
                            </p:childTnLst>
                          </p:cTn>
                        </p:par>
                        <p:par>
                          <p:cTn id="15" fill="hold">
                            <p:stCondLst>
                              <p:cond delay="9000"/>
                            </p:stCondLst>
                            <p:childTnLst>
                              <p:par>
                                <p:cTn id="16" presetID="22" presetClass="entr" presetSubtype="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up)">
                                      <p:cBhvr>
                                        <p:cTn id="18" dur="2000"/>
                                        <p:tgtEl>
                                          <p:spTgt spid="2">
                                            <p:txEl>
                                              <p:pRg st="1" end="1"/>
                                            </p:txEl>
                                          </p:spTgt>
                                        </p:tgtEl>
                                      </p:cBhvr>
                                    </p:animEffect>
                                  </p:childTnLst>
                                </p:cTn>
                              </p:par>
                            </p:childTnLst>
                          </p:cTn>
                        </p:par>
                        <p:par>
                          <p:cTn id="19" fill="hold">
                            <p:stCondLst>
                              <p:cond delay="11000"/>
                            </p:stCondLst>
                            <p:childTnLst>
                              <p:par>
                                <p:cTn id="20" presetID="22" presetClass="entr" presetSubtype="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2000"/>
                                        <p:tgtEl>
                                          <p:spTgt spid="2">
                                            <p:txEl>
                                              <p:pRg st="2" end="2"/>
                                            </p:txEl>
                                          </p:spTgt>
                                        </p:tgtEl>
                                      </p:cBhvr>
                                    </p:animEffect>
                                  </p:childTnLst>
                                </p:cTn>
                              </p:par>
                            </p:childTnLst>
                          </p:cTn>
                        </p:par>
                        <p:par>
                          <p:cTn id="23" fill="hold">
                            <p:stCondLst>
                              <p:cond delay="13000"/>
                            </p:stCondLst>
                            <p:childTnLst>
                              <p:par>
                                <p:cTn id="24" presetID="22" presetClass="entr" presetSubtype="1"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up)">
                                      <p:cBhvr>
                                        <p:cTn id="26" dur="2000"/>
                                        <p:tgtEl>
                                          <p:spTgt spid="2">
                                            <p:txEl>
                                              <p:pRg st="3" end="3"/>
                                            </p:txEl>
                                          </p:spTgt>
                                        </p:tgtEl>
                                      </p:cBhvr>
                                    </p:animEffect>
                                  </p:childTnLst>
                                </p:cTn>
                              </p:par>
                            </p:childTnLst>
                          </p:cTn>
                        </p:par>
                        <p:par>
                          <p:cTn id="27" fill="hold">
                            <p:stCondLst>
                              <p:cond delay="15000"/>
                            </p:stCondLst>
                            <p:childTnLst>
                              <p:par>
                                <p:cTn id="28" presetID="22" presetClass="entr" presetSubtype="1"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2000"/>
                                        <p:tgtEl>
                                          <p:spTgt spid="2">
                                            <p:txEl>
                                              <p:pRg st="4" end="4"/>
                                            </p:txEl>
                                          </p:spTgt>
                                        </p:tgtEl>
                                      </p:cBhvr>
                                    </p:animEffect>
                                  </p:childTnLst>
                                </p:cTn>
                              </p:par>
                            </p:childTnLst>
                          </p:cTn>
                        </p:par>
                        <p:par>
                          <p:cTn id="31" fill="hold">
                            <p:stCondLst>
                              <p:cond delay="17000"/>
                            </p:stCondLst>
                            <p:childTnLst>
                              <p:par>
                                <p:cTn id="32" presetID="22" presetClass="entr" presetSubtype="1"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up)">
                                      <p:cBhvr>
                                        <p:cTn id="34" dur="2000"/>
                                        <p:tgtEl>
                                          <p:spTgt spid="2">
                                            <p:txEl>
                                              <p:pRg st="5" end="5"/>
                                            </p:txEl>
                                          </p:spTgt>
                                        </p:tgtEl>
                                      </p:cBhvr>
                                    </p:animEffect>
                                  </p:childTnLst>
                                </p:cTn>
                              </p:par>
                            </p:childTnLst>
                          </p:cTn>
                        </p:par>
                        <p:par>
                          <p:cTn id="35" fill="hold">
                            <p:stCondLst>
                              <p:cond delay="19000"/>
                            </p:stCondLst>
                            <p:childTnLst>
                              <p:par>
                                <p:cTn id="36" presetID="22" presetClass="entr" presetSubtype="1"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up)">
                                      <p:cBhvr>
                                        <p:cTn id="3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4846">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board</Template>
  <TotalTime>1346</TotalTime>
  <Words>1846</Words>
  <Application>Microsoft Office PowerPoint</Application>
  <PresentationFormat>On-screen Show (4:3)</PresentationFormat>
  <Paragraphs>133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tf02804846</vt:lpstr>
      <vt:lpstr>PowerPoint Presentation</vt:lpstr>
      <vt:lpstr>Some facts around the world…</vt:lpstr>
      <vt:lpstr>Sociology and Nature of Sociology</vt:lpstr>
      <vt:lpstr>Sociology</vt:lpstr>
      <vt:lpstr>definition</vt:lpstr>
      <vt:lpstr>DEFINTION- IT IS A STUDY OF… </vt:lpstr>
      <vt:lpstr>Sociology focuses on…</vt:lpstr>
      <vt:lpstr>The sociological perspective</vt:lpstr>
      <vt:lpstr>Characteristics of Sociology</vt:lpstr>
      <vt:lpstr>The Sociological Perspective</vt:lpstr>
      <vt:lpstr>Distinctive Characteristics of Sociology</vt:lpstr>
      <vt:lpstr>Sociological Approaches,  Methods, and Research</vt:lpstr>
      <vt:lpstr>Importance of sociology</vt:lpstr>
      <vt:lpstr>Continue…</vt:lpstr>
      <vt:lpstr>Continue…</vt:lpstr>
      <vt:lpstr>PowerPoint Presentation</vt:lpstr>
      <vt:lpstr>Examples of different societies and interpretations</vt:lpstr>
      <vt:lpstr>Examples…</vt:lpstr>
      <vt:lpstr>Gender roles…</vt:lpstr>
      <vt:lpstr>Pioneers/forerunners of sociology</vt:lpstr>
      <vt:lpstr>AUGUSTE COMTE (1798-1857) </vt:lpstr>
      <vt:lpstr> HERBERT SPENCER – (1830-1903) </vt:lpstr>
      <vt:lpstr>KARL MARX (1818-1883)</vt:lpstr>
      <vt:lpstr>EMILE DURKHEIM (1858-1917)</vt:lpstr>
      <vt:lpstr>RELATIONSHIP OF SOCIOLOGY TO THE OTHER SCIENCES</vt:lpstr>
      <vt:lpstr>PowerPoint Presentation</vt:lpstr>
      <vt:lpstr>Psychology</vt:lpstr>
      <vt:lpstr>Political science</vt:lpstr>
      <vt:lpstr>Sociological Approaches</vt:lpstr>
      <vt:lpstr>Sociological Approaches</vt:lpstr>
      <vt:lpstr>Assignment </vt:lpstr>
      <vt:lpstr>Easy hai na…</vt:lpstr>
    </vt:vector>
  </TitlesOfParts>
  <Company>ANDAYA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of Sociology</dc:title>
  <dc:creator>Charlyn</dc:creator>
  <cp:lastModifiedBy>lenovo</cp:lastModifiedBy>
  <cp:revision>71</cp:revision>
  <dcterms:created xsi:type="dcterms:W3CDTF">2012-06-16T09:09:31Z</dcterms:created>
  <dcterms:modified xsi:type="dcterms:W3CDTF">2017-07-31T15:34:50Z</dcterms:modified>
</cp:coreProperties>
</file>